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Lst>
  <p:sldIdLst>
    <p:sldId id="256" r:id="rId2"/>
    <p:sldId id="257" r:id="rId3"/>
    <p:sldId id="258" r:id="rId4"/>
    <p:sldId id="259" r:id="rId5"/>
    <p:sldId id="260" r:id="rId6"/>
    <p:sldId id="262" r:id="rId7"/>
    <p:sldId id="261" r:id="rId8"/>
    <p:sldId id="263" r:id="rId9"/>
    <p:sldId id="265" r:id="rId10"/>
    <p:sldId id="264" r:id="rId11"/>
    <p:sldId id="267" r:id="rId12"/>
    <p:sldId id="266" r:id="rId13"/>
    <p:sldId id="268"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7DE7B-EB7B-4691-AA3E-5AD100DD677E}" v="372" dt="2021-02-16T16:23:14.757"/>
    <p1510:client id="{301890F7-5935-4CBB-8ED1-821873E3893A}" v="2332" dt="2021-02-15T18:09:55.771"/>
    <p1510:client id="{ED45CB97-7C66-41A3-805B-4D7FFC7F6788}" v="1415" dt="2021-02-17T12:03:20.163"/>
    <p1510:client id="{EDD96D67-49FF-451C-B748-4E03B1395365}" v="4125" dt="2021-02-17T14:51:13.839"/>
    <p1510:client id="{F124034D-F2EF-4AC1-9A1B-01195B8E99DA}" v="1454" dt="2021-02-16T17:21:48.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7T11:20:09.401"/>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69457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78420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28958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824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1339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8034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049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701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2979280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523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2/22/2021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795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2/22/2021</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a:t>
            </a:fld>
            <a:endParaRPr lang="en-US"/>
          </a:p>
        </p:txBody>
      </p:sp>
    </p:spTree>
    <p:extLst>
      <p:ext uri="{BB962C8B-B14F-4D97-AF65-F5344CB8AC3E}">
        <p14:creationId xmlns:p14="http://schemas.microsoft.com/office/powerpoint/2010/main" val="37821576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27" r:id="rId6"/>
    <p:sldLayoutId id="2147483723" r:id="rId7"/>
    <p:sldLayoutId id="2147483724" r:id="rId8"/>
    <p:sldLayoutId id="2147483725" r:id="rId9"/>
    <p:sldLayoutId id="2147483726" r:id="rId10"/>
    <p:sldLayoutId id="2147483728"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5HrQWiQJcig?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a:extLst>
              <a:ext uri="{FF2B5EF4-FFF2-40B4-BE49-F238E27FC236}">
                <a16:creationId xmlns:a16="http://schemas.microsoft.com/office/drawing/2014/main" id="{7EB78BA4-821A-4972-9B8B-30503E6C2F47}"/>
              </a:ext>
            </a:extLst>
          </p:cNvPr>
          <p:cNvPicPr>
            <a:picLocks noChangeAspect="1"/>
          </p:cNvPicPr>
          <p:nvPr/>
        </p:nvPicPr>
        <p:blipFill rotWithShape="1">
          <a:blip r:embed="rId2">
            <a:alphaModFix amt="50000"/>
          </a:blip>
          <a:srcRect t="14295" r="-1" b="1414"/>
          <a:stretch/>
        </p:blipFill>
        <p:spPr>
          <a:xfrm>
            <a:off x="20" y="10"/>
            <a:ext cx="12191980" cy="6857990"/>
          </a:xfrm>
          <a:prstGeom prst="rect">
            <a:avLst/>
          </a:prstGeom>
        </p:spPr>
      </p:pic>
      <p:sp>
        <p:nvSpPr>
          <p:cNvPr id="2" name="Titolo 1"/>
          <p:cNvSpPr>
            <a:spLocks noGrp="1"/>
          </p:cNvSpPr>
          <p:nvPr>
            <p:ph type="ctrTitle"/>
          </p:nvPr>
        </p:nvSpPr>
        <p:spPr>
          <a:xfrm>
            <a:off x="1524000" y="980849"/>
            <a:ext cx="9144000" cy="3063240"/>
          </a:xfrm>
        </p:spPr>
        <p:txBody>
          <a:bodyPr>
            <a:normAutofit/>
          </a:bodyPr>
          <a:lstStyle/>
          <a:p>
            <a:pPr algn="ctr"/>
            <a:r>
              <a:rPr lang="de-DE" b="1">
                <a:solidFill>
                  <a:srgbClr val="FF0000"/>
                </a:solidFill>
                <a:cs typeface="Calibri Light"/>
              </a:rPr>
              <a:t>Il Phishing</a:t>
            </a:r>
            <a:endParaRPr lang="de-DE" b="1">
              <a:solidFill>
                <a:srgbClr val="FF0000"/>
              </a:solidFill>
            </a:endParaRPr>
          </a:p>
        </p:txBody>
      </p:sp>
      <p:sp>
        <p:nvSpPr>
          <p:cNvPr id="3" name="Sottotitolo 2"/>
          <p:cNvSpPr>
            <a:spLocks noGrp="1"/>
          </p:cNvSpPr>
          <p:nvPr>
            <p:ph type="subTitle" idx="1"/>
          </p:nvPr>
        </p:nvSpPr>
        <p:spPr>
          <a:xfrm>
            <a:off x="3051048" y="5742432"/>
            <a:ext cx="9144000" cy="502050"/>
          </a:xfrm>
        </p:spPr>
        <p:txBody>
          <a:bodyPr vert="horz" lIns="91440" tIns="45720" rIns="91440" bIns="45720" rtlCol="0" anchor="t">
            <a:normAutofit/>
          </a:bodyPr>
          <a:lstStyle/>
          <a:p>
            <a:pPr algn="ctr"/>
            <a:r>
              <a:rPr lang="de-DE" sz="2200">
                <a:latin typeface="Georgia"/>
                <a:cs typeface="Calibri"/>
              </a:rPr>
              <a:t>Sara Denisa Irimia, Gaia Hadoui, Alessandra Raschellà, Salma Malyana</a:t>
            </a:r>
            <a:endParaRPr lang="de-DE" sz="2200">
              <a:latin typeface="Georgia"/>
            </a:endParaRPr>
          </a:p>
        </p:txBody>
      </p:sp>
      <p:sp>
        <p:nvSpPr>
          <p:cNvPr id="20"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5839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Immagine 5" descr="Immagine che contiene testo&#10;&#10;Descrizione generata automaticamente">
            <a:extLst>
              <a:ext uri="{FF2B5EF4-FFF2-40B4-BE49-F238E27FC236}">
                <a16:creationId xmlns:a16="http://schemas.microsoft.com/office/drawing/2014/main" id="{52A741A7-977C-4026-9937-5C24EBE44045}"/>
              </a:ext>
            </a:extLst>
          </p:cNvPr>
          <p:cNvPicPr>
            <a:picLocks noChangeAspect="1"/>
          </p:cNvPicPr>
          <p:nvPr/>
        </p:nvPicPr>
        <p:blipFill>
          <a:blip r:embed="rId2"/>
          <a:stretch>
            <a:fillRect/>
          </a:stretch>
        </p:blipFill>
        <p:spPr>
          <a:xfrm>
            <a:off x="1571625" y="4650581"/>
            <a:ext cx="9048750" cy="2138363"/>
          </a:xfrm>
          <a:prstGeom prst="rect">
            <a:avLst/>
          </a:prstGeom>
        </p:spPr>
      </p:pic>
      <p:sp>
        <p:nvSpPr>
          <p:cNvPr id="2" name="Titolo 1">
            <a:extLst>
              <a:ext uri="{FF2B5EF4-FFF2-40B4-BE49-F238E27FC236}">
                <a16:creationId xmlns:a16="http://schemas.microsoft.com/office/drawing/2014/main" id="{2532C0C7-2AEE-4A1F-8968-E727741C15E8}"/>
              </a:ext>
            </a:extLst>
          </p:cNvPr>
          <p:cNvSpPr>
            <a:spLocks noGrp="1"/>
          </p:cNvSpPr>
          <p:nvPr>
            <p:ph type="title"/>
          </p:nvPr>
        </p:nvSpPr>
        <p:spPr/>
        <p:txBody>
          <a:bodyPr/>
          <a:lstStyle/>
          <a:p>
            <a:r>
              <a:rPr lang="it-IT">
                <a:solidFill>
                  <a:srgbClr val="C00000"/>
                </a:solidFill>
              </a:rPr>
              <a:t>Anti-phishing</a:t>
            </a:r>
          </a:p>
        </p:txBody>
      </p:sp>
      <p:sp>
        <p:nvSpPr>
          <p:cNvPr id="3" name="Segnaposto contenuto 2">
            <a:extLst>
              <a:ext uri="{FF2B5EF4-FFF2-40B4-BE49-F238E27FC236}">
                <a16:creationId xmlns:a16="http://schemas.microsoft.com/office/drawing/2014/main" id="{1B7C471D-B08D-411A-9EEC-E5B22B84F733}"/>
              </a:ext>
            </a:extLst>
          </p:cNvPr>
          <p:cNvSpPr>
            <a:spLocks noGrp="1"/>
          </p:cNvSpPr>
          <p:nvPr>
            <p:ph idx="1"/>
          </p:nvPr>
        </p:nvSpPr>
        <p:spPr>
          <a:xfrm>
            <a:off x="876300" y="1710309"/>
            <a:ext cx="10515600" cy="4251960"/>
          </a:xfrm>
        </p:spPr>
        <p:txBody>
          <a:bodyPr vert="horz" lIns="91440" tIns="45720" rIns="91440" bIns="45720" rtlCol="0" anchor="t">
            <a:normAutofit/>
          </a:bodyPr>
          <a:lstStyle/>
          <a:p>
            <a:pPr marL="0" indent="0">
              <a:spcBef>
                <a:spcPts val="0"/>
              </a:spcBef>
              <a:buNone/>
            </a:pPr>
            <a:r>
              <a:rPr lang="it-IT" sz="2000">
                <a:latin typeface="Georgia"/>
              </a:rPr>
              <a:t>L'anti-Phishing è la strategia per la difesa da mail sospette e dal Phishing; è ormai diventato un'importante necessità.</a:t>
            </a:r>
          </a:p>
          <a:p>
            <a:pPr marL="0" indent="0">
              <a:spcBef>
                <a:spcPts val="0"/>
              </a:spcBef>
              <a:buNone/>
            </a:pPr>
            <a:r>
              <a:rPr lang="it-IT" sz="2000">
                <a:latin typeface="Georgia"/>
              </a:rPr>
              <a:t>Tutti noi riceviamo quasi quotidianamente mail autentiche che sembrano provenire da istituti di credito, istituzioni pubbliche, amici, colleghi di lavoro etc... In queste e-mail sono spesso contenuti allegati di vario genere o link che in apparenza sembrano veritieri; spesso quindi l'anti-virus non segnala minacce. </a:t>
            </a:r>
          </a:p>
          <a:p>
            <a:pPr marL="0" indent="0">
              <a:spcBef>
                <a:spcPts val="0"/>
              </a:spcBef>
              <a:buNone/>
            </a:pPr>
            <a:r>
              <a:rPr lang="it-IT" sz="2000">
                <a:latin typeface="Georgia"/>
              </a:rPr>
              <a:t>Il software anti-phishing è costituito da programmi per computer che tentano di identificare il contenuto di phishing in siti web, e-mail o altri moduli utilizzati per accedere ai dati e bloccarne il contenuto, generalmente con un avviso all'utente.</a:t>
            </a:r>
          </a:p>
        </p:txBody>
      </p:sp>
    </p:spTree>
    <p:extLst>
      <p:ext uri="{BB962C8B-B14F-4D97-AF65-F5344CB8AC3E}">
        <p14:creationId xmlns:p14="http://schemas.microsoft.com/office/powerpoint/2010/main" val="823115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951F0B6-86DA-4922-B70C-04116075B974}"/>
              </a:ext>
            </a:extLst>
          </p:cNvPr>
          <p:cNvSpPr>
            <a:spLocks noGrp="1"/>
          </p:cNvSpPr>
          <p:nvPr>
            <p:ph type="title"/>
          </p:nvPr>
        </p:nvSpPr>
        <p:spPr>
          <a:xfrm>
            <a:off x="5297762" y="329184"/>
            <a:ext cx="6251110" cy="1783080"/>
          </a:xfrm>
        </p:spPr>
        <p:txBody>
          <a:bodyPr anchor="b">
            <a:normAutofit/>
          </a:bodyPr>
          <a:lstStyle/>
          <a:p>
            <a:pPr>
              <a:lnSpc>
                <a:spcPct val="90000"/>
              </a:lnSpc>
            </a:pPr>
            <a:r>
              <a:rPr lang="it-IT" b="1">
                <a:solidFill>
                  <a:srgbClr val="C00000"/>
                </a:solidFill>
              </a:rPr>
              <a:t>Come riparare al danno subito?</a:t>
            </a:r>
          </a:p>
        </p:txBody>
      </p:sp>
      <p:sp>
        <p:nvSpPr>
          <p:cNvPr id="1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484BD"/>
          </a:solidFill>
          <a:ln w="38100" cap="rnd">
            <a:solidFill>
              <a:srgbClr val="A484B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F772CB2D-53B6-466D-8E08-3711CED58DBA}"/>
              </a:ext>
            </a:extLst>
          </p:cNvPr>
          <p:cNvSpPr>
            <a:spLocks noGrp="1"/>
          </p:cNvSpPr>
          <p:nvPr>
            <p:ph idx="1"/>
          </p:nvPr>
        </p:nvSpPr>
        <p:spPr>
          <a:xfrm>
            <a:off x="4916762" y="2521567"/>
            <a:ext cx="7023995" cy="4430921"/>
          </a:xfrm>
        </p:spPr>
        <p:txBody>
          <a:bodyPr vert="horz" lIns="91440" tIns="45720" rIns="91440" bIns="45720" rtlCol="0" anchor="t">
            <a:normAutofit fontScale="92500" lnSpcReduction="10000"/>
          </a:bodyPr>
          <a:lstStyle/>
          <a:p>
            <a:pPr marL="0" indent="0" algn="ctr">
              <a:lnSpc>
                <a:spcPct val="100000"/>
              </a:lnSpc>
              <a:spcBef>
                <a:spcPts val="0"/>
              </a:spcBef>
              <a:buNone/>
            </a:pPr>
            <a:r>
              <a:rPr lang="it-IT" sz="2000">
                <a:latin typeface="Georgia"/>
              </a:rPr>
              <a:t>Bloccare gli account. Se si cade vittima di un attacco di phishing, la prima cosa da fare è bloccare immediatamente l'account vittima dell'attacco. Cambiare la password, contattare il servizio clienti.</a:t>
            </a:r>
            <a:endParaRPr lang="it-IT"/>
          </a:p>
          <a:p>
            <a:pPr marL="0" indent="0" algn="ctr">
              <a:lnSpc>
                <a:spcPct val="100000"/>
              </a:lnSpc>
              <a:spcBef>
                <a:spcPts val="0"/>
              </a:spcBef>
              <a:buNone/>
            </a:pPr>
            <a:r>
              <a:rPr lang="it-IT" sz="2000">
                <a:latin typeface="Georgia"/>
              </a:rPr>
              <a:t>Qualora l'account sia già stato compromesso e non si e più possibile fare il login con i propri dati, è necessario contattare il servizio clienti per ripristinare manualmente i vostri dati d'accesso. Contattare la banca nel caso di furto di dati bancari, invece, va contattato l'istituto di credito per bloccare i servizi coinvolti dalla truffa (carte di credito, conti correnti, bancomat,…). Avvisare gli enti colpiti.</a:t>
            </a:r>
          </a:p>
          <a:p>
            <a:pPr marL="0" indent="0" algn="ctr">
              <a:lnSpc>
                <a:spcPct val="100000"/>
              </a:lnSpc>
              <a:spcBef>
                <a:spcPts val="0"/>
              </a:spcBef>
              <a:buNone/>
            </a:pPr>
            <a:r>
              <a:rPr lang="it-IT" sz="2000">
                <a:latin typeface="Georgia"/>
              </a:rPr>
              <a:t>Oltre per dei dati personali, è segnalare l'attacco Phishing agli enti che ne sono stati colpiti, così che possono prendere provvedimenti e contrastare la truffa.</a:t>
            </a:r>
          </a:p>
          <a:p>
            <a:pPr marL="0" indent="0" algn="ctr">
              <a:lnSpc>
                <a:spcPct val="100000"/>
              </a:lnSpc>
              <a:spcBef>
                <a:spcPts val="0"/>
              </a:spcBef>
              <a:buNone/>
            </a:pPr>
            <a:r>
              <a:rPr lang="it-IT" sz="2000">
                <a:latin typeface="Georgia"/>
              </a:rPr>
              <a:t>Il passo successivo invece, è informare le autorità competenti.</a:t>
            </a:r>
          </a:p>
        </p:txBody>
      </p:sp>
      <p:pic>
        <p:nvPicPr>
          <p:cNvPr id="5" name="Immagine 5" descr="Immagine che contiene testo, lavagnabianca&#10;&#10;Descrizione generata automaticamente">
            <a:extLst>
              <a:ext uri="{FF2B5EF4-FFF2-40B4-BE49-F238E27FC236}">
                <a16:creationId xmlns:a16="http://schemas.microsoft.com/office/drawing/2014/main" id="{9197FFA9-8E67-4BE9-80DE-B6556DDA9424}"/>
              </a:ext>
            </a:extLst>
          </p:cNvPr>
          <p:cNvPicPr>
            <a:picLocks noChangeAspect="1"/>
          </p:cNvPicPr>
          <p:nvPr/>
        </p:nvPicPr>
        <p:blipFill rotWithShape="1">
          <a:blip r:embed="rId2"/>
          <a:srcRect l="19073" t="19873" r="22616" b="-272"/>
          <a:stretch/>
        </p:blipFill>
        <p:spPr>
          <a:xfrm>
            <a:off x="1" y="11"/>
            <a:ext cx="4663479" cy="6919338"/>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064605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heckerboard(across)">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10" descr="Immagine che contiene testo, persona, interni, computer&#10;&#10;Descrizione generata automaticamente">
            <a:extLst>
              <a:ext uri="{FF2B5EF4-FFF2-40B4-BE49-F238E27FC236}">
                <a16:creationId xmlns:a16="http://schemas.microsoft.com/office/drawing/2014/main" id="{36D466FF-4AC5-4E03-ACCF-C81FEB669880}"/>
              </a:ext>
            </a:extLst>
          </p:cNvPr>
          <p:cNvPicPr>
            <a:picLocks noChangeAspect="1"/>
          </p:cNvPicPr>
          <p:nvPr/>
        </p:nvPicPr>
        <p:blipFill rotWithShape="1">
          <a:blip r:embed="rId2">
            <a:alphaModFix amt="40000"/>
          </a:blip>
          <a:srcRect t="10413" b="5318"/>
          <a:stretch/>
        </p:blipFill>
        <p:spPr>
          <a:xfrm>
            <a:off x="20" y="10"/>
            <a:ext cx="12191979" cy="6857990"/>
          </a:xfrm>
          <a:prstGeom prst="rect">
            <a:avLst/>
          </a:prstGeom>
        </p:spPr>
      </p:pic>
      <p:sp>
        <p:nvSpPr>
          <p:cNvPr id="9" name="Titolo 8">
            <a:extLst>
              <a:ext uri="{FF2B5EF4-FFF2-40B4-BE49-F238E27FC236}">
                <a16:creationId xmlns:a16="http://schemas.microsoft.com/office/drawing/2014/main" id="{46F10C96-1CD0-454B-9D15-67B62CAA5725}"/>
              </a:ext>
            </a:extLst>
          </p:cNvPr>
          <p:cNvSpPr>
            <a:spLocks noGrp="1"/>
          </p:cNvSpPr>
          <p:nvPr>
            <p:ph type="title"/>
          </p:nvPr>
        </p:nvSpPr>
        <p:spPr>
          <a:xfrm>
            <a:off x="838200" y="92982"/>
            <a:ext cx="10515600" cy="1325563"/>
          </a:xfrm>
        </p:spPr>
        <p:txBody>
          <a:bodyPr>
            <a:normAutofit/>
          </a:bodyPr>
          <a:lstStyle/>
          <a:p>
            <a:r>
              <a:rPr lang="it-IT" b="1">
                <a:solidFill>
                  <a:srgbClr val="FF0000"/>
                </a:solidFill>
              </a:rPr>
              <a:t>A chi denunciarlo?</a:t>
            </a:r>
          </a:p>
        </p:txBody>
      </p:sp>
      <p:sp>
        <p:nvSpPr>
          <p:cNvPr id="17"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egnaposto contenuto 6">
            <a:extLst>
              <a:ext uri="{FF2B5EF4-FFF2-40B4-BE49-F238E27FC236}">
                <a16:creationId xmlns:a16="http://schemas.microsoft.com/office/drawing/2014/main" id="{A6F2037A-26CF-426D-8B46-F43C8DBDF7FE}"/>
              </a:ext>
            </a:extLst>
          </p:cNvPr>
          <p:cNvSpPr>
            <a:spLocks noGrp="1"/>
          </p:cNvSpPr>
          <p:nvPr>
            <p:ph idx="1"/>
          </p:nvPr>
        </p:nvSpPr>
        <p:spPr>
          <a:xfrm>
            <a:off x="762000" y="1808503"/>
            <a:ext cx="10515600" cy="4176897"/>
          </a:xfrm>
        </p:spPr>
        <p:txBody>
          <a:bodyPr vert="horz" lIns="91440" tIns="45720" rIns="91440" bIns="45720" rtlCol="0" anchor="t">
            <a:normAutofit fontScale="70000" lnSpcReduction="20000"/>
          </a:bodyPr>
          <a:lstStyle/>
          <a:p>
            <a:pPr marL="0" indent="0">
              <a:spcBef>
                <a:spcPts val="0"/>
              </a:spcBef>
              <a:buNone/>
            </a:pPr>
            <a:r>
              <a:rPr lang="it-IT">
                <a:latin typeface="Georgia"/>
              </a:rPr>
              <a:t>Il Phishing, se pur possa sembrare una semplice e-mail ingannevole è un reato vero e proprio e come tale va considerato. In quanto reato informatico inoltre, va comunicato alla Polizia Postale, che sul suo sito ha disposto uno spazio per le segnalazioni di questo tipo. </a:t>
            </a:r>
          </a:p>
          <a:p>
            <a:pPr marL="0" indent="0">
              <a:spcBef>
                <a:spcPts val="0"/>
              </a:spcBef>
              <a:spcAft>
                <a:spcPts val="800"/>
              </a:spcAft>
              <a:buNone/>
            </a:pPr>
            <a:r>
              <a:rPr lang="it-IT">
                <a:latin typeface="Georgia"/>
              </a:rPr>
              <a:t>La stessa Polizia Postale, sul suo portale, raccoglie gli avvisi ricevuti classificati come Phishing. Consultando quella pagina è possibile farsi un'idea sui tentativi di frode in corso, ed eventualmente avere la conferma che le e-mail ricevute fanno parte di quella categoria.</a:t>
            </a:r>
          </a:p>
          <a:p>
            <a:pPr marL="0" indent="0">
              <a:spcBef>
                <a:spcPts val="0"/>
              </a:spcBef>
              <a:spcAft>
                <a:spcPts val="800"/>
              </a:spcAft>
              <a:buNone/>
            </a:pPr>
            <a:r>
              <a:rPr lang="it-IT" sz="5700" b="1">
                <a:solidFill>
                  <a:srgbClr val="FF0000"/>
                </a:solidFill>
                <a:latin typeface="The Serif Hand Black"/>
              </a:rPr>
              <a:t>ATTENZIONE:</a:t>
            </a:r>
          </a:p>
          <a:p>
            <a:pPr marL="0" indent="0">
              <a:spcBef>
                <a:spcPts val="0"/>
              </a:spcBef>
              <a:buNone/>
            </a:pPr>
            <a:r>
              <a:rPr lang="it-IT">
                <a:latin typeface="Georgia"/>
              </a:rPr>
              <a:t>Se si riceve una mail che rimanda a un sito di Phishing è importante non selezionare il link ma segnalare la comunicazione alla Polizia Postale, fornendo l'intestazione del messaggio. Se, per errore, sono già stati forniti i propri dati personali, bisogna sporgere denuncia e contattare direttamente la banca o del sito originale per avvertire dell'accaduto.</a:t>
            </a:r>
          </a:p>
          <a:p>
            <a:pPr marL="0" indent="0">
              <a:spcBef>
                <a:spcPts val="0"/>
              </a:spcBef>
              <a:buNone/>
            </a:pPr>
            <a:r>
              <a:rPr lang="it-IT">
                <a:latin typeface="Georgia"/>
              </a:rPr>
              <a:t>Ovviamente sarà necessario cambiare immediatamente la password. </a:t>
            </a:r>
          </a:p>
        </p:txBody>
      </p:sp>
    </p:spTree>
    <p:extLst>
      <p:ext uri="{BB962C8B-B14F-4D97-AF65-F5344CB8AC3E}">
        <p14:creationId xmlns:p14="http://schemas.microsoft.com/office/powerpoint/2010/main" val="3093410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806518-B355-47D1-9A06-9A50F96B1E28}"/>
              </a:ext>
            </a:extLst>
          </p:cNvPr>
          <p:cNvSpPr>
            <a:spLocks noGrp="1"/>
          </p:cNvSpPr>
          <p:nvPr>
            <p:ph type="title"/>
          </p:nvPr>
        </p:nvSpPr>
        <p:spPr>
          <a:xfrm>
            <a:off x="0" y="244021"/>
            <a:ext cx="12195574" cy="995743"/>
          </a:xfrm>
        </p:spPr>
        <p:txBody>
          <a:bodyPr vert="horz" lIns="91440" tIns="45720" rIns="91440" bIns="45720" rtlCol="0" anchor="ctr">
            <a:noAutofit/>
          </a:bodyPr>
          <a:lstStyle/>
          <a:p>
            <a:pPr algn="ctr"/>
            <a:r>
              <a:rPr lang="it-IT" sz="2600">
                <a:latin typeface="Arial Black"/>
                <a:cs typeface="Lucida Sans Unicode"/>
              </a:rPr>
              <a:t>7 Agosto 2020</a:t>
            </a:r>
            <a:br>
              <a:rPr lang="it-IT" sz="2600">
                <a:latin typeface="Arial Black"/>
                <a:cs typeface="Lucida Sans Unicode"/>
              </a:rPr>
            </a:br>
            <a:r>
              <a:rPr lang="it-IT" sz="2600">
                <a:latin typeface="Arial Black"/>
                <a:cs typeface="Lucida Sans Unicode"/>
              </a:rPr>
              <a:t>Truffe, coppia vittima di </a:t>
            </a:r>
            <a:r>
              <a:rPr lang="it-IT" sz="2600" err="1">
                <a:latin typeface="Arial Black"/>
                <a:cs typeface="Lucida Sans Unicode"/>
              </a:rPr>
              <a:t>vhishing</a:t>
            </a:r>
            <a:r>
              <a:rPr lang="it-IT" sz="2600">
                <a:latin typeface="Arial Black"/>
                <a:cs typeface="Lucida Sans Unicode"/>
              </a:rPr>
              <a:t>: </a:t>
            </a:r>
            <a:br>
              <a:rPr lang="it-IT" sz="2600">
                <a:latin typeface="Arial Black"/>
                <a:cs typeface="Lucida Sans Unicode"/>
              </a:rPr>
            </a:br>
            <a:r>
              <a:rPr lang="it-IT" sz="2600">
                <a:latin typeface="Arial Black"/>
                <a:cs typeface="Lucida Sans Unicode"/>
              </a:rPr>
              <a:t>"Ci hanno telefonato con il numero della banca: via 8mila euro"</a:t>
            </a:r>
            <a:endParaRPr lang="it-IT" sz="2600"/>
          </a:p>
        </p:txBody>
      </p:sp>
      <p:pic>
        <p:nvPicPr>
          <p:cNvPr id="4" name="Immagine 4">
            <a:hlinkClick r:id="" action="ppaction://media"/>
            <a:extLst>
              <a:ext uri="{FF2B5EF4-FFF2-40B4-BE49-F238E27FC236}">
                <a16:creationId xmlns:a16="http://schemas.microsoft.com/office/drawing/2014/main" id="{1AEFDC14-C9D7-44E4-B89C-CE78B72DE8CA}"/>
              </a:ext>
            </a:extLst>
          </p:cNvPr>
          <p:cNvPicPr>
            <a:picLocks noGrp="1" noRot="1" noChangeAspect="1"/>
          </p:cNvPicPr>
          <p:nvPr>
            <p:ph idx="1"/>
            <a:videoFile r:link="rId1"/>
          </p:nvPr>
        </p:nvPicPr>
        <p:blipFill>
          <a:blip r:embed="rId3"/>
          <a:stretch>
            <a:fillRect/>
          </a:stretch>
        </p:blipFill>
        <p:spPr>
          <a:xfrm>
            <a:off x="828675" y="2035969"/>
            <a:ext cx="10525125" cy="4819650"/>
          </a:xfrm>
        </p:spPr>
      </p:pic>
    </p:spTree>
    <p:extLst>
      <p:ext uri="{BB962C8B-B14F-4D97-AF65-F5344CB8AC3E}">
        <p14:creationId xmlns:p14="http://schemas.microsoft.com/office/powerpoint/2010/main" val="3153512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5DC6D5-A7B0-4D09-A7A5-62869A0D2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5">
            <a:extLst>
              <a:ext uri="{FF2B5EF4-FFF2-40B4-BE49-F238E27FC236}">
                <a16:creationId xmlns:a16="http://schemas.microsoft.com/office/drawing/2014/main" id="{23D1D56E-B72F-4066-8576-848300FCE247}"/>
              </a:ext>
            </a:extLst>
          </p:cNvPr>
          <p:cNvPicPr>
            <a:picLocks noChangeAspect="1"/>
          </p:cNvPicPr>
          <p:nvPr/>
        </p:nvPicPr>
        <p:blipFill rotWithShape="1">
          <a:blip r:embed="rId2">
            <a:alphaModFix amt="50000"/>
          </a:blip>
          <a:srcRect t="6210" b="1577"/>
          <a:stretch/>
        </p:blipFill>
        <p:spPr>
          <a:xfrm>
            <a:off x="20" y="10"/>
            <a:ext cx="12191979" cy="6857990"/>
          </a:xfrm>
          <a:prstGeom prst="rect">
            <a:avLst/>
          </a:prstGeom>
        </p:spPr>
      </p:pic>
      <p:sp>
        <p:nvSpPr>
          <p:cNvPr id="2" name="Titolo 1">
            <a:extLst>
              <a:ext uri="{FF2B5EF4-FFF2-40B4-BE49-F238E27FC236}">
                <a16:creationId xmlns:a16="http://schemas.microsoft.com/office/drawing/2014/main" id="{72896124-142B-4A3C-93A2-48B98E2C1E44}"/>
              </a:ext>
            </a:extLst>
          </p:cNvPr>
          <p:cNvSpPr>
            <a:spLocks noGrp="1"/>
          </p:cNvSpPr>
          <p:nvPr>
            <p:ph type="title"/>
          </p:nvPr>
        </p:nvSpPr>
        <p:spPr>
          <a:xfrm>
            <a:off x="841248" y="749110"/>
            <a:ext cx="3803904" cy="5123950"/>
          </a:xfrm>
        </p:spPr>
        <p:txBody>
          <a:bodyPr anchor="t">
            <a:normAutofit/>
          </a:bodyPr>
          <a:lstStyle/>
          <a:p>
            <a:r>
              <a:rPr lang="it-IT" b="1">
                <a:solidFill>
                  <a:srgbClr val="C00000"/>
                </a:solidFill>
              </a:rPr>
              <a:t>Che Cos'è?</a:t>
            </a:r>
          </a:p>
        </p:txBody>
      </p:sp>
      <p:sp>
        <p:nvSpPr>
          <p:cNvPr id="12" name="sketchy rectangle">
            <a:extLst>
              <a:ext uri="{FF2B5EF4-FFF2-40B4-BE49-F238E27FC236}">
                <a16:creationId xmlns:a16="http://schemas.microsoft.com/office/drawing/2014/main" id="{E72C4BCF-DD12-4745-97A9-F340887E1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0453" y="563667"/>
            <a:ext cx="6570918" cy="5579082"/>
          </a:xfrm>
          <a:custGeom>
            <a:avLst/>
            <a:gdLst>
              <a:gd name="connsiteX0" fmla="*/ 0 w 6570918"/>
              <a:gd name="connsiteY0" fmla="*/ 0 h 5579082"/>
              <a:gd name="connsiteX1" fmla="*/ 525673 w 6570918"/>
              <a:gd name="connsiteY1" fmla="*/ 0 h 5579082"/>
              <a:gd name="connsiteX2" fmla="*/ 1182765 w 6570918"/>
              <a:gd name="connsiteY2" fmla="*/ 0 h 5579082"/>
              <a:gd name="connsiteX3" fmla="*/ 1905566 w 6570918"/>
              <a:gd name="connsiteY3" fmla="*/ 0 h 5579082"/>
              <a:gd name="connsiteX4" fmla="*/ 2365530 w 6570918"/>
              <a:gd name="connsiteY4" fmla="*/ 0 h 5579082"/>
              <a:gd name="connsiteX5" fmla="*/ 2825495 w 6570918"/>
              <a:gd name="connsiteY5" fmla="*/ 0 h 5579082"/>
              <a:gd name="connsiteX6" fmla="*/ 3614005 w 6570918"/>
              <a:gd name="connsiteY6" fmla="*/ 0 h 5579082"/>
              <a:gd name="connsiteX7" fmla="*/ 4271097 w 6570918"/>
              <a:gd name="connsiteY7" fmla="*/ 0 h 5579082"/>
              <a:gd name="connsiteX8" fmla="*/ 4731061 w 6570918"/>
              <a:gd name="connsiteY8" fmla="*/ 0 h 5579082"/>
              <a:gd name="connsiteX9" fmla="*/ 5388153 w 6570918"/>
              <a:gd name="connsiteY9" fmla="*/ 0 h 5579082"/>
              <a:gd name="connsiteX10" fmla="*/ 6570918 w 6570918"/>
              <a:gd name="connsiteY10" fmla="*/ 0 h 5579082"/>
              <a:gd name="connsiteX11" fmla="*/ 6570918 w 6570918"/>
              <a:gd name="connsiteY11" fmla="*/ 641594 h 5579082"/>
              <a:gd name="connsiteX12" fmla="*/ 6570918 w 6570918"/>
              <a:gd name="connsiteY12" fmla="*/ 1338980 h 5579082"/>
              <a:gd name="connsiteX13" fmla="*/ 6570918 w 6570918"/>
              <a:gd name="connsiteY13" fmla="*/ 1868992 h 5579082"/>
              <a:gd name="connsiteX14" fmla="*/ 6570918 w 6570918"/>
              <a:gd name="connsiteY14" fmla="*/ 2677959 h 5579082"/>
              <a:gd name="connsiteX15" fmla="*/ 6570918 w 6570918"/>
              <a:gd name="connsiteY15" fmla="*/ 3375345 h 5579082"/>
              <a:gd name="connsiteX16" fmla="*/ 6570918 w 6570918"/>
              <a:gd name="connsiteY16" fmla="*/ 4184312 h 5579082"/>
              <a:gd name="connsiteX17" fmla="*/ 6570918 w 6570918"/>
              <a:gd name="connsiteY17" fmla="*/ 4825906 h 5579082"/>
              <a:gd name="connsiteX18" fmla="*/ 6570918 w 6570918"/>
              <a:gd name="connsiteY18" fmla="*/ 5579082 h 5579082"/>
              <a:gd name="connsiteX19" fmla="*/ 5913826 w 6570918"/>
              <a:gd name="connsiteY19" fmla="*/ 5579082 h 5579082"/>
              <a:gd name="connsiteX20" fmla="*/ 5256734 w 6570918"/>
              <a:gd name="connsiteY20" fmla="*/ 5579082 h 5579082"/>
              <a:gd name="connsiteX21" fmla="*/ 4796770 w 6570918"/>
              <a:gd name="connsiteY21" fmla="*/ 5579082 h 5579082"/>
              <a:gd name="connsiteX22" fmla="*/ 4139678 w 6570918"/>
              <a:gd name="connsiteY22" fmla="*/ 5579082 h 5579082"/>
              <a:gd name="connsiteX23" fmla="*/ 3548296 w 6570918"/>
              <a:gd name="connsiteY23" fmla="*/ 5579082 h 5579082"/>
              <a:gd name="connsiteX24" fmla="*/ 2956913 w 6570918"/>
              <a:gd name="connsiteY24" fmla="*/ 5579082 h 5579082"/>
              <a:gd name="connsiteX25" fmla="*/ 2365530 w 6570918"/>
              <a:gd name="connsiteY25" fmla="*/ 5579082 h 5579082"/>
              <a:gd name="connsiteX26" fmla="*/ 1774148 w 6570918"/>
              <a:gd name="connsiteY26" fmla="*/ 5579082 h 5579082"/>
              <a:gd name="connsiteX27" fmla="*/ 1051347 w 6570918"/>
              <a:gd name="connsiteY27" fmla="*/ 5579082 h 5579082"/>
              <a:gd name="connsiteX28" fmla="*/ 0 w 6570918"/>
              <a:gd name="connsiteY28" fmla="*/ 5579082 h 5579082"/>
              <a:gd name="connsiteX29" fmla="*/ 0 w 6570918"/>
              <a:gd name="connsiteY29" fmla="*/ 5049069 h 5579082"/>
              <a:gd name="connsiteX30" fmla="*/ 0 w 6570918"/>
              <a:gd name="connsiteY30" fmla="*/ 4407475 h 5579082"/>
              <a:gd name="connsiteX31" fmla="*/ 0 w 6570918"/>
              <a:gd name="connsiteY31" fmla="*/ 3654299 h 5579082"/>
              <a:gd name="connsiteX32" fmla="*/ 0 w 6570918"/>
              <a:gd name="connsiteY32" fmla="*/ 2845332 h 5579082"/>
              <a:gd name="connsiteX33" fmla="*/ 0 w 6570918"/>
              <a:gd name="connsiteY33" fmla="*/ 2315319 h 5579082"/>
              <a:gd name="connsiteX34" fmla="*/ 0 w 6570918"/>
              <a:gd name="connsiteY34" fmla="*/ 1785306 h 5579082"/>
              <a:gd name="connsiteX35" fmla="*/ 0 w 6570918"/>
              <a:gd name="connsiteY35" fmla="*/ 976339 h 5579082"/>
              <a:gd name="connsiteX36" fmla="*/ 0 w 6570918"/>
              <a:gd name="connsiteY36" fmla="*/ 0 h 557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70918" h="5579082" fill="none" extrusionOk="0">
                <a:moveTo>
                  <a:pt x="0" y="0"/>
                </a:moveTo>
                <a:cubicBezTo>
                  <a:pt x="243958" y="-12943"/>
                  <a:pt x="320490" y="5069"/>
                  <a:pt x="525673" y="0"/>
                </a:cubicBezTo>
                <a:cubicBezTo>
                  <a:pt x="730856" y="-5069"/>
                  <a:pt x="894885" y="-31124"/>
                  <a:pt x="1182765" y="0"/>
                </a:cubicBezTo>
                <a:cubicBezTo>
                  <a:pt x="1470645" y="31124"/>
                  <a:pt x="1749273" y="-34665"/>
                  <a:pt x="1905566" y="0"/>
                </a:cubicBezTo>
                <a:cubicBezTo>
                  <a:pt x="2061859" y="34665"/>
                  <a:pt x="2197988" y="-9109"/>
                  <a:pt x="2365530" y="0"/>
                </a:cubicBezTo>
                <a:cubicBezTo>
                  <a:pt x="2533072" y="9109"/>
                  <a:pt x="2717818" y="14270"/>
                  <a:pt x="2825495" y="0"/>
                </a:cubicBezTo>
                <a:cubicBezTo>
                  <a:pt x="2933173" y="-14270"/>
                  <a:pt x="3325797" y="34931"/>
                  <a:pt x="3614005" y="0"/>
                </a:cubicBezTo>
                <a:cubicBezTo>
                  <a:pt x="3902213" y="-34931"/>
                  <a:pt x="4022668" y="20046"/>
                  <a:pt x="4271097" y="0"/>
                </a:cubicBezTo>
                <a:cubicBezTo>
                  <a:pt x="4519526" y="-20046"/>
                  <a:pt x="4513512" y="-11694"/>
                  <a:pt x="4731061" y="0"/>
                </a:cubicBezTo>
                <a:cubicBezTo>
                  <a:pt x="4948610" y="11694"/>
                  <a:pt x="5198372" y="9165"/>
                  <a:pt x="5388153" y="0"/>
                </a:cubicBezTo>
                <a:cubicBezTo>
                  <a:pt x="5577934" y="-9165"/>
                  <a:pt x="6151380" y="40199"/>
                  <a:pt x="6570918" y="0"/>
                </a:cubicBezTo>
                <a:cubicBezTo>
                  <a:pt x="6551036" y="203561"/>
                  <a:pt x="6580818" y="383315"/>
                  <a:pt x="6570918" y="641594"/>
                </a:cubicBezTo>
                <a:cubicBezTo>
                  <a:pt x="6561018" y="899873"/>
                  <a:pt x="6567176" y="1128287"/>
                  <a:pt x="6570918" y="1338980"/>
                </a:cubicBezTo>
                <a:cubicBezTo>
                  <a:pt x="6574660" y="1549673"/>
                  <a:pt x="6585356" y="1654385"/>
                  <a:pt x="6570918" y="1868992"/>
                </a:cubicBezTo>
                <a:cubicBezTo>
                  <a:pt x="6556480" y="2083599"/>
                  <a:pt x="6556432" y="2483858"/>
                  <a:pt x="6570918" y="2677959"/>
                </a:cubicBezTo>
                <a:cubicBezTo>
                  <a:pt x="6585404" y="2872060"/>
                  <a:pt x="6594779" y="3123863"/>
                  <a:pt x="6570918" y="3375345"/>
                </a:cubicBezTo>
                <a:cubicBezTo>
                  <a:pt x="6547057" y="3626827"/>
                  <a:pt x="6570936" y="3958160"/>
                  <a:pt x="6570918" y="4184312"/>
                </a:cubicBezTo>
                <a:cubicBezTo>
                  <a:pt x="6570900" y="4410464"/>
                  <a:pt x="6547287" y="4544723"/>
                  <a:pt x="6570918" y="4825906"/>
                </a:cubicBezTo>
                <a:cubicBezTo>
                  <a:pt x="6594549" y="5107089"/>
                  <a:pt x="6602036" y="5410476"/>
                  <a:pt x="6570918" y="5579082"/>
                </a:cubicBezTo>
                <a:cubicBezTo>
                  <a:pt x="6298110" y="5570936"/>
                  <a:pt x="6115328" y="5586054"/>
                  <a:pt x="5913826" y="5579082"/>
                </a:cubicBezTo>
                <a:cubicBezTo>
                  <a:pt x="5712324" y="5572110"/>
                  <a:pt x="5388485" y="5595536"/>
                  <a:pt x="5256734" y="5579082"/>
                </a:cubicBezTo>
                <a:cubicBezTo>
                  <a:pt x="5124983" y="5562628"/>
                  <a:pt x="4935790" y="5558095"/>
                  <a:pt x="4796770" y="5579082"/>
                </a:cubicBezTo>
                <a:cubicBezTo>
                  <a:pt x="4657750" y="5600069"/>
                  <a:pt x="4406133" y="5565422"/>
                  <a:pt x="4139678" y="5579082"/>
                </a:cubicBezTo>
                <a:cubicBezTo>
                  <a:pt x="3873223" y="5592742"/>
                  <a:pt x="3680595" y="5550657"/>
                  <a:pt x="3548296" y="5579082"/>
                </a:cubicBezTo>
                <a:cubicBezTo>
                  <a:pt x="3415997" y="5607507"/>
                  <a:pt x="3154943" y="5582453"/>
                  <a:pt x="2956913" y="5579082"/>
                </a:cubicBezTo>
                <a:cubicBezTo>
                  <a:pt x="2758883" y="5575711"/>
                  <a:pt x="2616161" y="5608318"/>
                  <a:pt x="2365530" y="5579082"/>
                </a:cubicBezTo>
                <a:cubicBezTo>
                  <a:pt x="2114899" y="5549846"/>
                  <a:pt x="2015415" y="5589111"/>
                  <a:pt x="1774148" y="5579082"/>
                </a:cubicBezTo>
                <a:cubicBezTo>
                  <a:pt x="1532881" y="5569053"/>
                  <a:pt x="1276772" y="5614025"/>
                  <a:pt x="1051347" y="5579082"/>
                </a:cubicBezTo>
                <a:cubicBezTo>
                  <a:pt x="825922" y="5544139"/>
                  <a:pt x="317006" y="5579887"/>
                  <a:pt x="0" y="5579082"/>
                </a:cubicBezTo>
                <a:cubicBezTo>
                  <a:pt x="647" y="5359793"/>
                  <a:pt x="-19331" y="5263540"/>
                  <a:pt x="0" y="5049069"/>
                </a:cubicBezTo>
                <a:cubicBezTo>
                  <a:pt x="19331" y="4834598"/>
                  <a:pt x="-28451" y="4599178"/>
                  <a:pt x="0" y="4407475"/>
                </a:cubicBezTo>
                <a:cubicBezTo>
                  <a:pt x="28451" y="4215772"/>
                  <a:pt x="-6879" y="3851595"/>
                  <a:pt x="0" y="3654299"/>
                </a:cubicBezTo>
                <a:cubicBezTo>
                  <a:pt x="6879" y="3457003"/>
                  <a:pt x="-13361" y="3153430"/>
                  <a:pt x="0" y="2845332"/>
                </a:cubicBezTo>
                <a:cubicBezTo>
                  <a:pt x="13361" y="2537234"/>
                  <a:pt x="-16264" y="2440224"/>
                  <a:pt x="0" y="2315319"/>
                </a:cubicBezTo>
                <a:cubicBezTo>
                  <a:pt x="16264" y="2190414"/>
                  <a:pt x="-4326" y="1972406"/>
                  <a:pt x="0" y="1785306"/>
                </a:cubicBezTo>
                <a:cubicBezTo>
                  <a:pt x="4326" y="1598206"/>
                  <a:pt x="36209" y="1149228"/>
                  <a:pt x="0" y="976339"/>
                </a:cubicBezTo>
                <a:cubicBezTo>
                  <a:pt x="-36209" y="803450"/>
                  <a:pt x="-26312" y="313518"/>
                  <a:pt x="0" y="0"/>
                </a:cubicBezTo>
                <a:close/>
              </a:path>
              <a:path w="6570918" h="5579082" stroke="0" extrusionOk="0">
                <a:moveTo>
                  <a:pt x="0" y="0"/>
                </a:moveTo>
                <a:cubicBezTo>
                  <a:pt x="278313" y="27288"/>
                  <a:pt x="431280" y="2299"/>
                  <a:pt x="591383" y="0"/>
                </a:cubicBezTo>
                <a:cubicBezTo>
                  <a:pt x="751486" y="-2299"/>
                  <a:pt x="864229" y="-10501"/>
                  <a:pt x="1051347" y="0"/>
                </a:cubicBezTo>
                <a:cubicBezTo>
                  <a:pt x="1238465" y="10501"/>
                  <a:pt x="1656622" y="-8810"/>
                  <a:pt x="1839857" y="0"/>
                </a:cubicBezTo>
                <a:cubicBezTo>
                  <a:pt x="2023092" y="8810"/>
                  <a:pt x="2169087" y="15350"/>
                  <a:pt x="2431240" y="0"/>
                </a:cubicBezTo>
                <a:cubicBezTo>
                  <a:pt x="2693393" y="-15350"/>
                  <a:pt x="2900257" y="27267"/>
                  <a:pt x="3022622" y="0"/>
                </a:cubicBezTo>
                <a:cubicBezTo>
                  <a:pt x="3144987" y="-27267"/>
                  <a:pt x="3447181" y="14689"/>
                  <a:pt x="3811132" y="0"/>
                </a:cubicBezTo>
                <a:cubicBezTo>
                  <a:pt x="4175083" y="-14689"/>
                  <a:pt x="4141184" y="1416"/>
                  <a:pt x="4336806" y="0"/>
                </a:cubicBezTo>
                <a:cubicBezTo>
                  <a:pt x="4532428" y="-1416"/>
                  <a:pt x="4953156" y="21134"/>
                  <a:pt x="5125316" y="0"/>
                </a:cubicBezTo>
                <a:cubicBezTo>
                  <a:pt x="5297476" y="-21134"/>
                  <a:pt x="5588322" y="-4504"/>
                  <a:pt x="5913826" y="0"/>
                </a:cubicBezTo>
                <a:cubicBezTo>
                  <a:pt x="6239330" y="4504"/>
                  <a:pt x="6420523" y="-5260"/>
                  <a:pt x="6570918" y="0"/>
                </a:cubicBezTo>
                <a:cubicBezTo>
                  <a:pt x="6591445" y="372376"/>
                  <a:pt x="6574842" y="632430"/>
                  <a:pt x="6570918" y="808967"/>
                </a:cubicBezTo>
                <a:cubicBezTo>
                  <a:pt x="6566994" y="985504"/>
                  <a:pt x="6590171" y="1307889"/>
                  <a:pt x="6570918" y="1562143"/>
                </a:cubicBezTo>
                <a:cubicBezTo>
                  <a:pt x="6551665" y="1816397"/>
                  <a:pt x="6555438" y="1963128"/>
                  <a:pt x="6570918" y="2092156"/>
                </a:cubicBezTo>
                <a:cubicBezTo>
                  <a:pt x="6586398" y="2221184"/>
                  <a:pt x="6566210" y="2620933"/>
                  <a:pt x="6570918" y="2789541"/>
                </a:cubicBezTo>
                <a:cubicBezTo>
                  <a:pt x="6575626" y="2958149"/>
                  <a:pt x="6544837" y="3183433"/>
                  <a:pt x="6570918" y="3486926"/>
                </a:cubicBezTo>
                <a:cubicBezTo>
                  <a:pt x="6596999" y="3790419"/>
                  <a:pt x="6605308" y="3845885"/>
                  <a:pt x="6570918" y="4184312"/>
                </a:cubicBezTo>
                <a:cubicBezTo>
                  <a:pt x="6536528" y="4522739"/>
                  <a:pt x="6608082" y="4624099"/>
                  <a:pt x="6570918" y="4937488"/>
                </a:cubicBezTo>
                <a:cubicBezTo>
                  <a:pt x="6533754" y="5250877"/>
                  <a:pt x="6586964" y="5431073"/>
                  <a:pt x="6570918" y="5579082"/>
                </a:cubicBezTo>
                <a:cubicBezTo>
                  <a:pt x="6289892" y="5586213"/>
                  <a:pt x="6205354" y="5547724"/>
                  <a:pt x="5848117" y="5579082"/>
                </a:cubicBezTo>
                <a:cubicBezTo>
                  <a:pt x="5490880" y="5610440"/>
                  <a:pt x="5430172" y="5600685"/>
                  <a:pt x="5322444" y="5579082"/>
                </a:cubicBezTo>
                <a:cubicBezTo>
                  <a:pt x="5214716" y="5557479"/>
                  <a:pt x="4791298" y="5604209"/>
                  <a:pt x="4533933" y="5579082"/>
                </a:cubicBezTo>
                <a:cubicBezTo>
                  <a:pt x="4276568" y="5553955"/>
                  <a:pt x="4194834" y="5592381"/>
                  <a:pt x="3876842" y="5579082"/>
                </a:cubicBezTo>
                <a:cubicBezTo>
                  <a:pt x="3558850" y="5565783"/>
                  <a:pt x="3592122" y="5581860"/>
                  <a:pt x="3351168" y="5579082"/>
                </a:cubicBezTo>
                <a:cubicBezTo>
                  <a:pt x="3110214" y="5576304"/>
                  <a:pt x="2934023" y="5584193"/>
                  <a:pt x="2694076" y="5579082"/>
                </a:cubicBezTo>
                <a:cubicBezTo>
                  <a:pt x="2454129" y="5573971"/>
                  <a:pt x="2428702" y="5591803"/>
                  <a:pt x="2234112" y="5579082"/>
                </a:cubicBezTo>
                <a:cubicBezTo>
                  <a:pt x="2039522" y="5566361"/>
                  <a:pt x="1981009" y="5601189"/>
                  <a:pt x="1774148" y="5579082"/>
                </a:cubicBezTo>
                <a:cubicBezTo>
                  <a:pt x="1567287" y="5556975"/>
                  <a:pt x="1275481" y="5606317"/>
                  <a:pt x="1117056" y="5579082"/>
                </a:cubicBezTo>
                <a:cubicBezTo>
                  <a:pt x="958631" y="5551847"/>
                  <a:pt x="755477" y="5572254"/>
                  <a:pt x="591383" y="5579082"/>
                </a:cubicBezTo>
                <a:cubicBezTo>
                  <a:pt x="427289" y="5585910"/>
                  <a:pt x="187330" y="5591515"/>
                  <a:pt x="0" y="5579082"/>
                </a:cubicBezTo>
                <a:cubicBezTo>
                  <a:pt x="-26479" y="5461734"/>
                  <a:pt x="-8007" y="5136203"/>
                  <a:pt x="0" y="4993278"/>
                </a:cubicBezTo>
                <a:cubicBezTo>
                  <a:pt x="8007" y="4850353"/>
                  <a:pt x="-866" y="4711104"/>
                  <a:pt x="0" y="4463266"/>
                </a:cubicBezTo>
                <a:cubicBezTo>
                  <a:pt x="866" y="4215428"/>
                  <a:pt x="32773" y="4051281"/>
                  <a:pt x="0" y="3710090"/>
                </a:cubicBezTo>
                <a:cubicBezTo>
                  <a:pt x="-32773" y="3368899"/>
                  <a:pt x="-4467" y="3247332"/>
                  <a:pt x="0" y="3124286"/>
                </a:cubicBezTo>
                <a:cubicBezTo>
                  <a:pt x="4467" y="3001240"/>
                  <a:pt x="-19954" y="2606861"/>
                  <a:pt x="0" y="2371110"/>
                </a:cubicBezTo>
                <a:cubicBezTo>
                  <a:pt x="19954" y="2135359"/>
                  <a:pt x="32823" y="1730214"/>
                  <a:pt x="0" y="1562143"/>
                </a:cubicBezTo>
                <a:cubicBezTo>
                  <a:pt x="-32823" y="1394072"/>
                  <a:pt x="31174" y="1196398"/>
                  <a:pt x="0" y="920549"/>
                </a:cubicBezTo>
                <a:cubicBezTo>
                  <a:pt x="-31174" y="644700"/>
                  <a:pt x="-12315" y="369594"/>
                  <a:pt x="0" y="0"/>
                </a:cubicBezTo>
                <a:close/>
              </a:path>
            </a:pathLst>
          </a:custGeom>
          <a:solidFill>
            <a:schemeClr val="tx1"/>
          </a:solidFill>
          <a:ln w="952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2120D614-7369-4804-8B1C-A24C59E26BB9}"/>
              </a:ext>
            </a:extLst>
          </p:cNvPr>
          <p:cNvSpPr>
            <a:spLocks noGrp="1"/>
          </p:cNvSpPr>
          <p:nvPr>
            <p:ph idx="1"/>
          </p:nvPr>
        </p:nvSpPr>
        <p:spPr>
          <a:xfrm>
            <a:off x="5371447" y="498739"/>
            <a:ext cx="5946648" cy="4988412"/>
          </a:xfrm>
        </p:spPr>
        <p:txBody>
          <a:bodyPr vert="horz" lIns="91440" tIns="45720" rIns="91440" bIns="45720" rtlCol="0" anchor="t">
            <a:noAutofit/>
          </a:bodyPr>
          <a:lstStyle/>
          <a:p>
            <a:pPr marL="0" indent="0">
              <a:lnSpc>
                <a:spcPct val="100000"/>
              </a:lnSpc>
              <a:spcBef>
                <a:spcPts val="0"/>
              </a:spcBef>
              <a:buNone/>
            </a:pPr>
            <a:r>
              <a:rPr lang="it-IT" sz="1850">
                <a:solidFill>
                  <a:schemeClr val="bg1"/>
                </a:solidFill>
                <a:latin typeface="Georgia"/>
              </a:rPr>
              <a:t>Il Phishing è un tipo di truffa effettuata su internet attraverso la quale un malintenzionato cerca di ingannare la vittima convincendola a fornire informazioni personali, dati finanziari o codici di accesso, fingendosi un ente affidabile in una comunicazione digitale.</a:t>
            </a:r>
            <a:endParaRPr lang="it-IT" sz="1850">
              <a:solidFill>
                <a:schemeClr val="bg1"/>
              </a:solidFill>
              <a:latin typeface="The Hand Bold"/>
            </a:endParaRPr>
          </a:p>
          <a:p>
            <a:pPr marL="0" indent="0">
              <a:lnSpc>
                <a:spcPct val="100000"/>
              </a:lnSpc>
              <a:spcBef>
                <a:spcPts val="0"/>
              </a:spcBef>
              <a:buNone/>
            </a:pPr>
            <a:r>
              <a:rPr lang="it-IT" sz="1850">
                <a:solidFill>
                  <a:schemeClr val="bg1"/>
                </a:solidFill>
                <a:latin typeface="Georgia"/>
              </a:rPr>
              <a:t>Si concretizza principalmente attraverso messaggi di posta elettronica ingannevoli: </a:t>
            </a:r>
          </a:p>
          <a:p>
            <a:pPr marL="0" indent="0">
              <a:lnSpc>
                <a:spcPct val="100000"/>
              </a:lnSpc>
              <a:spcBef>
                <a:spcPts val="0"/>
              </a:spcBef>
              <a:buNone/>
            </a:pPr>
            <a:r>
              <a:rPr lang="it-IT" sz="1850">
                <a:solidFill>
                  <a:schemeClr val="bg1"/>
                </a:solidFill>
                <a:latin typeface="Georgia"/>
              </a:rPr>
              <a:t>Attraverso una e-mail, solo apparentemente proveniente da istituti finanziari (banche o soscietà emittenti di carte di credito) o da siti web che richiedono l'accesso previa registrazione (web-mail, e-commerce etc...). </a:t>
            </a:r>
          </a:p>
          <a:p>
            <a:pPr marL="0" indent="0">
              <a:lnSpc>
                <a:spcPct val="100000"/>
              </a:lnSpc>
              <a:spcBef>
                <a:spcPts val="0"/>
              </a:spcBef>
              <a:buNone/>
            </a:pPr>
            <a:r>
              <a:rPr lang="it-IT" sz="1850">
                <a:solidFill>
                  <a:schemeClr val="bg1"/>
                </a:solidFill>
                <a:latin typeface="Georgia"/>
              </a:rPr>
              <a:t>Il messagio invita, riferendo problemi di registrazione o di altra natura, a fornire i propri riservati dati di accesso al servizio.</a:t>
            </a:r>
          </a:p>
          <a:p>
            <a:pPr marL="0" indent="0">
              <a:lnSpc>
                <a:spcPct val="100000"/>
              </a:lnSpc>
              <a:spcBef>
                <a:spcPts val="0"/>
              </a:spcBef>
              <a:buNone/>
            </a:pPr>
            <a:r>
              <a:rPr lang="it-IT" sz="1850">
                <a:solidFill>
                  <a:schemeClr val="bg1"/>
                </a:solidFill>
                <a:latin typeface="Georgia"/>
              </a:rPr>
              <a:t>Solitamente nel messaggio, per rassicurare falsamente l'utente, è indicato un collegamento (link) che rimanda solo apparentemente al sito web dell'istituto di credito o del servizio a cui si è registrati. </a:t>
            </a:r>
          </a:p>
        </p:txBody>
      </p:sp>
    </p:spTree>
    <p:extLst>
      <p:ext uri="{BB962C8B-B14F-4D97-AF65-F5344CB8AC3E}">
        <p14:creationId xmlns:p14="http://schemas.microsoft.com/office/powerpoint/2010/main" val="719096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500"/>
                                        <p:tgtEl>
                                          <p:spTgt spid="3">
                                            <p:txEl>
                                              <p:pRg st="2" end="2"/>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500"/>
                                        <p:tgtEl>
                                          <p:spTgt spid="3">
                                            <p:txEl>
                                              <p:pRg st="3" end="3"/>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descr="Immagine che contiene testo&#10;&#10;Descrizione generata automaticamente">
            <a:extLst>
              <a:ext uri="{FF2B5EF4-FFF2-40B4-BE49-F238E27FC236}">
                <a16:creationId xmlns:a16="http://schemas.microsoft.com/office/drawing/2014/main" id="{72301DB4-6244-408A-B95C-1811F41E1F65}"/>
              </a:ext>
            </a:extLst>
          </p:cNvPr>
          <p:cNvPicPr>
            <a:picLocks noChangeAspect="1"/>
          </p:cNvPicPr>
          <p:nvPr/>
        </p:nvPicPr>
        <p:blipFill rotWithShape="1">
          <a:blip r:embed="rId2">
            <a:alphaModFix amt="90000"/>
          </a:blip>
          <a:srcRect l="11439" r="-89"/>
          <a:stretch/>
        </p:blipFill>
        <p:spPr>
          <a:xfrm>
            <a:off x="20" y="76210"/>
            <a:ext cx="12190760" cy="6857990"/>
          </a:xfrm>
          <a:prstGeom prst="rect">
            <a:avLst/>
          </a:prstGeom>
        </p:spPr>
      </p:pic>
      <p:sp>
        <p:nvSpPr>
          <p:cNvPr id="14" name="Freeform: Shape 13">
            <a:extLst>
              <a:ext uri="{FF2B5EF4-FFF2-40B4-BE49-F238E27FC236}">
                <a16:creationId xmlns:a16="http://schemas.microsoft.com/office/drawing/2014/main" id="{8D5AAC53-3624-41C3-A6B5-1DA97F290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4054" y="760956"/>
            <a:ext cx="6248168" cy="5486563"/>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5695A2"/>
          </a:solidFill>
          <a:ln w="12700" cap="flat">
            <a:noFill/>
            <a:prstDash val="solid"/>
            <a:miter/>
          </a:ln>
        </p:spPr>
        <p:txBody>
          <a:bodyPr rtlCol="0" anchor="ctr"/>
          <a:lstStyle/>
          <a:p>
            <a:endParaRPr lang="en-US"/>
          </a:p>
        </p:txBody>
      </p:sp>
      <p:sp>
        <p:nvSpPr>
          <p:cNvPr id="2" name="Titolo 1">
            <a:extLst>
              <a:ext uri="{FF2B5EF4-FFF2-40B4-BE49-F238E27FC236}">
                <a16:creationId xmlns:a16="http://schemas.microsoft.com/office/drawing/2014/main" id="{9791BB24-E276-40FB-A69A-5E028A288E58}"/>
              </a:ext>
            </a:extLst>
          </p:cNvPr>
          <p:cNvSpPr>
            <a:spLocks noGrp="1"/>
          </p:cNvSpPr>
          <p:nvPr>
            <p:ph type="title"/>
          </p:nvPr>
        </p:nvSpPr>
        <p:spPr>
          <a:xfrm>
            <a:off x="-639966" y="1810466"/>
            <a:ext cx="5992300" cy="1564106"/>
          </a:xfrm>
        </p:spPr>
        <p:txBody>
          <a:bodyPr anchor="b">
            <a:noAutofit/>
          </a:bodyPr>
          <a:lstStyle/>
          <a:p>
            <a:pPr algn="ctr">
              <a:lnSpc>
                <a:spcPct val="90000"/>
              </a:lnSpc>
            </a:pPr>
            <a:r>
              <a:rPr lang="it-IT" b="1">
                <a:solidFill>
                  <a:schemeClr val="bg1"/>
                </a:solidFill>
                <a:highlight>
                  <a:srgbClr val="0000FF"/>
                </a:highlight>
              </a:rPr>
              <a:t>...Uno sguardo</a:t>
            </a:r>
            <a:br>
              <a:rPr lang="it-IT" b="1">
                <a:highlight>
                  <a:srgbClr val="0000FF"/>
                </a:highlight>
              </a:rPr>
            </a:br>
            <a:r>
              <a:rPr lang="it-IT" b="1">
                <a:solidFill>
                  <a:schemeClr val="bg1"/>
                </a:solidFill>
                <a:highlight>
                  <a:srgbClr val="0000FF"/>
                </a:highlight>
              </a:rPr>
              <a:t> retrospettivo...</a:t>
            </a:r>
          </a:p>
        </p:txBody>
      </p:sp>
      <p:sp>
        <p:nvSpPr>
          <p:cNvPr id="1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2499" y="3095719"/>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5695A2"/>
          </a:solidFill>
          <a:ln w="38100" cap="rnd">
            <a:solidFill>
              <a:srgbClr val="5695A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313A0503-F4B9-4EBF-8C28-8D52FC5367B9}"/>
              </a:ext>
            </a:extLst>
          </p:cNvPr>
          <p:cNvSpPr>
            <a:spLocks noGrp="1"/>
          </p:cNvSpPr>
          <p:nvPr>
            <p:ph idx="1"/>
          </p:nvPr>
        </p:nvSpPr>
        <p:spPr>
          <a:xfrm>
            <a:off x="6120060" y="979141"/>
            <a:ext cx="4748143" cy="2141621"/>
          </a:xfrm>
        </p:spPr>
        <p:txBody>
          <a:bodyPr vert="horz" lIns="91440" tIns="45720" rIns="91440" bIns="45720" rtlCol="0" anchor="t">
            <a:noAutofit/>
          </a:bodyPr>
          <a:lstStyle/>
          <a:p>
            <a:pPr marL="0" indent="0" algn="ctr">
              <a:lnSpc>
                <a:spcPct val="100000"/>
              </a:lnSpc>
              <a:spcBef>
                <a:spcPts val="0"/>
              </a:spcBef>
              <a:buNone/>
            </a:pPr>
            <a:r>
              <a:rPr lang="it-IT" sz="1800">
                <a:solidFill>
                  <a:srgbClr val="FBF9F6"/>
                </a:solidFill>
                <a:latin typeface="Franklin Gothic Medium"/>
              </a:rPr>
              <a:t>Nel 2007 DigiCert, il primo fornitore globale di certificati digitali altamente sicuri, ha celebrato il 25° anniversario in qualità di lider globale nella protezione e difesa dei suoi clienti contro le minacce in continua evoluzione che sono ancor oggi in circolazione.</a:t>
            </a:r>
            <a:endParaRPr lang="it-IT" sz="1800">
              <a:latin typeface="Franklin Gothic Medium"/>
            </a:endParaRPr>
          </a:p>
          <a:p>
            <a:pPr marL="0" indent="0" algn="ctr">
              <a:lnSpc>
                <a:spcPct val="100000"/>
              </a:lnSpc>
              <a:spcBef>
                <a:spcPts val="0"/>
              </a:spcBef>
              <a:buNone/>
            </a:pPr>
            <a:r>
              <a:rPr lang="it-IT" sz="1800">
                <a:solidFill>
                  <a:srgbClr val="FBF9F6"/>
                </a:solidFill>
                <a:latin typeface="Franklin Gothic Medium"/>
              </a:rPr>
              <a:t>Al dire il vero, molte delle minacce che DigiCert affronta attualmente erano praticamente inimmaginabili in passato. I primi casi di  attacchi di Phishing si sono verificati a metà degli anni '90, prendendo di mira America Online.Criminali informatici utilizzavano tipicamente messaggi istantanei o e-mail per indurre gli utenti a rilevare le proprie password di America Online; a quel punto, l'account poteva essere utilizzato, ad esempio per inviare spam e svolgere altre attività simili.</a:t>
            </a:r>
          </a:p>
        </p:txBody>
      </p:sp>
    </p:spTree>
    <p:extLst>
      <p:ext uri="{BB962C8B-B14F-4D97-AF65-F5344CB8AC3E}">
        <p14:creationId xmlns:p14="http://schemas.microsoft.com/office/powerpoint/2010/main" val="272398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4">
            <a:extLst>
              <a:ext uri="{FF2B5EF4-FFF2-40B4-BE49-F238E27FC236}">
                <a16:creationId xmlns:a16="http://schemas.microsoft.com/office/drawing/2014/main" id="{F6EA1A9C-A98E-4E26-9A05-5A9FC27DB143}"/>
              </a:ext>
            </a:extLst>
          </p:cNvPr>
          <p:cNvPicPr>
            <a:picLocks noChangeAspect="1"/>
          </p:cNvPicPr>
          <p:nvPr/>
        </p:nvPicPr>
        <p:blipFill>
          <a:blip r:embed="rId2"/>
          <a:stretch>
            <a:fillRect/>
          </a:stretch>
        </p:blipFill>
        <p:spPr>
          <a:xfrm>
            <a:off x="1738994" y="0"/>
            <a:ext cx="8714012" cy="6857998"/>
          </a:xfrm>
          <a:prstGeom prst="rect">
            <a:avLst/>
          </a:prstGeom>
        </p:spPr>
      </p:pic>
      <p:sp>
        <p:nvSpPr>
          <p:cNvPr id="2" name="Titolo 1">
            <a:extLst>
              <a:ext uri="{FF2B5EF4-FFF2-40B4-BE49-F238E27FC236}">
                <a16:creationId xmlns:a16="http://schemas.microsoft.com/office/drawing/2014/main" id="{8EF7815D-454E-43AE-B1BD-A3856656B8E0}"/>
              </a:ext>
            </a:extLst>
          </p:cNvPr>
          <p:cNvSpPr>
            <a:spLocks noGrp="1"/>
          </p:cNvSpPr>
          <p:nvPr>
            <p:ph type="title"/>
          </p:nvPr>
        </p:nvSpPr>
        <p:spPr>
          <a:xfrm>
            <a:off x="587829" y="-4990"/>
            <a:ext cx="11016342" cy="1314678"/>
          </a:xfrm>
        </p:spPr>
        <p:txBody>
          <a:bodyPr>
            <a:normAutofit fontScale="90000"/>
          </a:bodyPr>
          <a:lstStyle/>
          <a:p>
            <a:r>
              <a:rPr lang="it-IT" b="1">
                <a:solidFill>
                  <a:srgbClr val="C00000"/>
                </a:solidFill>
              </a:rPr>
              <a:t>Esistono varie tipologie di phishing, ma le più diffuse sono:</a:t>
            </a:r>
          </a:p>
        </p:txBody>
      </p:sp>
      <p:pic>
        <p:nvPicPr>
          <p:cNvPr id="4" name="Elemento grafico 4" descr="Indietro con riempimento a tinta unita">
            <a:extLst>
              <a:ext uri="{FF2B5EF4-FFF2-40B4-BE49-F238E27FC236}">
                <a16:creationId xmlns:a16="http://schemas.microsoft.com/office/drawing/2014/main" id="{480EB035-28CE-4840-83C8-6D788C3F2F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400000">
            <a:off x="1732189" y="1798864"/>
            <a:ext cx="914400" cy="914400"/>
          </a:xfrm>
          <a:prstGeom prst="rect">
            <a:avLst/>
          </a:prstGeom>
        </p:spPr>
      </p:pic>
      <p:pic>
        <p:nvPicPr>
          <p:cNvPr id="7" name="Elemento grafico 7" descr="Indietro con riempimento a tinta unita">
            <a:extLst>
              <a:ext uri="{FF2B5EF4-FFF2-40B4-BE49-F238E27FC236}">
                <a16:creationId xmlns:a16="http://schemas.microsoft.com/office/drawing/2014/main" id="{F0BDCA9F-FE6B-4073-9947-BAD85C8070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040000">
            <a:off x="9994446" y="1801586"/>
            <a:ext cx="914400" cy="914400"/>
          </a:xfrm>
          <a:prstGeom prst="rect">
            <a:avLst/>
          </a:prstGeom>
        </p:spPr>
      </p:pic>
      <p:pic>
        <p:nvPicPr>
          <p:cNvPr id="8" name="Elemento grafico 8" descr="Freccia: curva oraria con riempimento a tinta unita">
            <a:extLst>
              <a:ext uri="{FF2B5EF4-FFF2-40B4-BE49-F238E27FC236}">
                <a16:creationId xmlns:a16="http://schemas.microsoft.com/office/drawing/2014/main" id="{C43978F0-D8CA-40D9-89B5-F647C4A8FD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7696200" y="1801586"/>
            <a:ext cx="914400" cy="914400"/>
          </a:xfrm>
          <a:prstGeom prst="rect">
            <a:avLst/>
          </a:prstGeom>
        </p:spPr>
      </p:pic>
      <p:pic>
        <p:nvPicPr>
          <p:cNvPr id="9" name="Elemento grafico 9" descr="Freccia: curva in senso antiorario con riempimento a tinta unita">
            <a:extLst>
              <a:ext uri="{FF2B5EF4-FFF2-40B4-BE49-F238E27FC236}">
                <a16:creationId xmlns:a16="http://schemas.microsoft.com/office/drawing/2014/main" id="{F6082B33-14BB-46FB-A21B-4D9344856A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3800000">
            <a:off x="3973286" y="1796143"/>
            <a:ext cx="914400" cy="914400"/>
          </a:xfrm>
          <a:prstGeom prst="rect">
            <a:avLst/>
          </a:prstGeom>
        </p:spPr>
      </p:pic>
      <p:sp>
        <p:nvSpPr>
          <p:cNvPr id="10" name="CasellaDiTesto 9">
            <a:extLst>
              <a:ext uri="{FF2B5EF4-FFF2-40B4-BE49-F238E27FC236}">
                <a16:creationId xmlns:a16="http://schemas.microsoft.com/office/drawing/2014/main" id="{BF44162E-86C4-4DC2-95F3-655438CED62C}"/>
              </a:ext>
            </a:extLst>
          </p:cNvPr>
          <p:cNvSpPr txBox="1"/>
          <p:nvPr/>
        </p:nvSpPr>
        <p:spPr>
          <a:xfrm>
            <a:off x="3106511" y="354193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a:solidFill>
                  <a:schemeClr val="bg1"/>
                </a:solidFill>
                <a:highlight>
                  <a:srgbClr val="800080"/>
                </a:highlight>
                <a:latin typeface="Georgia"/>
              </a:rPr>
              <a:t>2. Clone Phishing</a:t>
            </a:r>
          </a:p>
        </p:txBody>
      </p:sp>
      <p:sp>
        <p:nvSpPr>
          <p:cNvPr id="11" name="CasellaDiTesto 10">
            <a:extLst>
              <a:ext uri="{FF2B5EF4-FFF2-40B4-BE49-F238E27FC236}">
                <a16:creationId xmlns:a16="http://schemas.microsoft.com/office/drawing/2014/main" id="{65285BF1-F8D4-4CF5-AD6B-7233AB180635}"/>
              </a:ext>
            </a:extLst>
          </p:cNvPr>
          <p:cNvSpPr txBox="1"/>
          <p:nvPr/>
        </p:nvSpPr>
        <p:spPr>
          <a:xfrm>
            <a:off x="7690757" y="354193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a:solidFill>
                  <a:schemeClr val="bg1"/>
                </a:solidFill>
                <a:highlight>
                  <a:srgbClr val="0000FF"/>
                </a:highlight>
                <a:latin typeface="Georgia"/>
              </a:rPr>
              <a:t>3. </a:t>
            </a:r>
            <a:r>
              <a:rPr lang="it-IT" sz="2000" err="1">
                <a:solidFill>
                  <a:schemeClr val="bg1"/>
                </a:solidFill>
                <a:highlight>
                  <a:srgbClr val="0000FF"/>
                </a:highlight>
                <a:latin typeface="Georgia"/>
              </a:rPr>
              <a:t>Vhishing</a:t>
            </a:r>
          </a:p>
        </p:txBody>
      </p:sp>
      <p:sp>
        <p:nvSpPr>
          <p:cNvPr id="12" name="CasellaDiTesto 11">
            <a:extLst>
              <a:ext uri="{FF2B5EF4-FFF2-40B4-BE49-F238E27FC236}">
                <a16:creationId xmlns:a16="http://schemas.microsoft.com/office/drawing/2014/main" id="{4F6D1773-2A45-4A7D-986E-5E47B7BD2D6D}"/>
              </a:ext>
            </a:extLst>
          </p:cNvPr>
          <p:cNvSpPr txBox="1"/>
          <p:nvPr/>
        </p:nvSpPr>
        <p:spPr>
          <a:xfrm>
            <a:off x="9067800" y="3541939"/>
            <a:ext cx="31786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a:solidFill>
                  <a:schemeClr val="bg1"/>
                </a:solidFill>
                <a:highlight>
                  <a:srgbClr val="000080"/>
                </a:highlight>
                <a:latin typeface="Georgia"/>
              </a:rPr>
              <a:t>4.Social network Phishing</a:t>
            </a:r>
          </a:p>
        </p:txBody>
      </p:sp>
      <p:sp>
        <p:nvSpPr>
          <p:cNvPr id="13" name="CasellaDiTesto 12">
            <a:extLst>
              <a:ext uri="{FF2B5EF4-FFF2-40B4-BE49-F238E27FC236}">
                <a16:creationId xmlns:a16="http://schemas.microsoft.com/office/drawing/2014/main" id="{DD8A32A0-F4A2-40FE-B0CF-6E20672CCB29}"/>
              </a:ext>
            </a:extLst>
          </p:cNvPr>
          <p:cNvSpPr txBox="1"/>
          <p:nvPr/>
        </p:nvSpPr>
        <p:spPr>
          <a:xfrm>
            <a:off x="382361" y="3541939"/>
            <a:ext cx="27241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a:solidFill>
                  <a:schemeClr val="bg1"/>
                </a:solidFill>
                <a:highlight>
                  <a:srgbClr val="FF00FF"/>
                </a:highlight>
                <a:latin typeface="Georgia"/>
              </a:rPr>
              <a:t>1. Random Phishing</a:t>
            </a:r>
          </a:p>
        </p:txBody>
      </p:sp>
    </p:spTree>
    <p:extLst>
      <p:ext uri="{BB962C8B-B14F-4D97-AF65-F5344CB8AC3E}">
        <p14:creationId xmlns:p14="http://schemas.microsoft.com/office/powerpoint/2010/main" val="25111826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ox(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ox(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ox(in)">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fltVal val="0"/>
                                          </p:val>
                                        </p:tav>
                                        <p:tav tm="100000">
                                          <p:val>
                                            <p:strVal val="#ppt_w"/>
                                          </p:val>
                                        </p:tav>
                                      </p:tavLst>
                                    </p:anim>
                                    <p:anim calcmode="lin" valueType="num">
                                      <p:cBhvr>
                                        <p:cTn id="57" dur="1000" fill="hold"/>
                                        <p:tgtEl>
                                          <p:spTgt spid="7"/>
                                        </p:tgtEl>
                                        <p:attrNameLst>
                                          <p:attrName>ppt_h</p:attrName>
                                        </p:attrNameLst>
                                      </p:cBhvr>
                                      <p:tavLst>
                                        <p:tav tm="0">
                                          <p:val>
                                            <p:fltVal val="0"/>
                                          </p:val>
                                        </p:tav>
                                        <p:tav tm="100000">
                                          <p:val>
                                            <p:strVal val="#ppt_h"/>
                                          </p:val>
                                        </p:tav>
                                      </p:tavLst>
                                    </p:anim>
                                    <p:anim calcmode="lin" valueType="num">
                                      <p:cBhvr>
                                        <p:cTn id="58" dur="1000" fill="hold"/>
                                        <p:tgtEl>
                                          <p:spTgt spid="7"/>
                                        </p:tgtEl>
                                        <p:attrNameLst>
                                          <p:attrName>style.rotation</p:attrName>
                                        </p:attrNameLst>
                                      </p:cBhvr>
                                      <p:tavLst>
                                        <p:tav tm="0">
                                          <p:val>
                                            <p:fltVal val="90"/>
                                          </p:val>
                                        </p:tav>
                                        <p:tav tm="100000">
                                          <p:val>
                                            <p:fltVal val="0"/>
                                          </p:val>
                                        </p:tav>
                                      </p:tavLst>
                                    </p:anim>
                                    <p:animEffect transition="in" filter="fade">
                                      <p:cBhvr>
                                        <p:cTn id="59" dur="10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ox(in)">
                                      <p:cBhvr>
                                        <p:cTn id="6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6" descr="Immagine che contiene testo&#10;&#10;Descrizione generata automaticamente">
            <a:extLst>
              <a:ext uri="{FF2B5EF4-FFF2-40B4-BE49-F238E27FC236}">
                <a16:creationId xmlns:a16="http://schemas.microsoft.com/office/drawing/2014/main" id="{A0E55E3D-ECB7-4375-A844-0B9AD9FB0D1C}"/>
              </a:ext>
            </a:extLst>
          </p:cNvPr>
          <p:cNvPicPr>
            <a:picLocks noChangeAspect="1"/>
          </p:cNvPicPr>
          <p:nvPr/>
        </p:nvPicPr>
        <p:blipFill rotWithShape="1">
          <a:blip r:embed="rId2"/>
          <a:srcRect t="19897" r="-889" b="11370"/>
          <a:stretch/>
        </p:blipFill>
        <p:spPr>
          <a:xfrm>
            <a:off x="2388054" y="2057439"/>
            <a:ext cx="7424138" cy="2894068"/>
          </a:xfrm>
          <a:prstGeom prst="rect">
            <a:avLst/>
          </a:prstGeom>
        </p:spPr>
      </p:pic>
      <p:sp>
        <p:nvSpPr>
          <p:cNvPr id="2" name="Titolo 1">
            <a:extLst>
              <a:ext uri="{FF2B5EF4-FFF2-40B4-BE49-F238E27FC236}">
                <a16:creationId xmlns:a16="http://schemas.microsoft.com/office/drawing/2014/main" id="{CBB9B6B3-9832-4F1B-BCE9-350494457C83}"/>
              </a:ext>
            </a:extLst>
          </p:cNvPr>
          <p:cNvSpPr>
            <a:spLocks noGrp="1"/>
          </p:cNvSpPr>
          <p:nvPr>
            <p:ph type="title"/>
          </p:nvPr>
        </p:nvSpPr>
        <p:spPr>
          <a:xfrm>
            <a:off x="4352925" y="3175"/>
            <a:ext cx="3495675" cy="1335088"/>
          </a:xfrm>
        </p:spPr>
        <p:txBody>
          <a:bodyPr/>
          <a:lstStyle/>
          <a:p>
            <a:pPr algn="ctr"/>
            <a:r>
              <a:rPr lang="it-IT">
                <a:solidFill>
                  <a:schemeClr val="bg1"/>
                </a:solidFill>
                <a:highlight>
                  <a:srgbClr val="FF00FF"/>
                </a:highlight>
              </a:rPr>
              <a:t>Random phishing</a:t>
            </a:r>
            <a:endParaRPr lang="it-IT"/>
          </a:p>
        </p:txBody>
      </p:sp>
      <p:pic>
        <p:nvPicPr>
          <p:cNvPr id="4" name="Elemento grafico 4" descr="Cursore con riempimento a tinta unita">
            <a:extLst>
              <a:ext uri="{FF2B5EF4-FFF2-40B4-BE49-F238E27FC236}">
                <a16:creationId xmlns:a16="http://schemas.microsoft.com/office/drawing/2014/main" id="{6F8BC8CA-2231-4CD9-A273-40E58E11A98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rot="13560000">
            <a:off x="5638800" y="1752491"/>
            <a:ext cx="914400" cy="914400"/>
          </a:xfrm>
        </p:spPr>
      </p:pic>
      <p:sp>
        <p:nvSpPr>
          <p:cNvPr id="5" name="CasellaDiTesto 4">
            <a:extLst>
              <a:ext uri="{FF2B5EF4-FFF2-40B4-BE49-F238E27FC236}">
                <a16:creationId xmlns:a16="http://schemas.microsoft.com/office/drawing/2014/main" id="{43C47A25-A626-4984-8273-1D8B3DC4E50A}"/>
              </a:ext>
            </a:extLst>
          </p:cNvPr>
          <p:cNvSpPr txBox="1"/>
          <p:nvPr/>
        </p:nvSpPr>
        <p:spPr>
          <a:xfrm>
            <a:off x="800100" y="4306660"/>
            <a:ext cx="1050607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200">
                <a:latin typeface="Georgia"/>
              </a:rPr>
              <a:t>Il Random Phishing consiste nell'invio massivo di e-mail. </a:t>
            </a:r>
          </a:p>
          <a:p>
            <a:r>
              <a:rPr lang="it-IT" sz="2200">
                <a:latin typeface="Georgia"/>
              </a:rPr>
              <a:t>In altre parole, un hacker si dota di un indirizzo e-mail che a prima vista può sembrare attendibile e diffonde messaggi in riferimento a problemi tecnici, procedure di aggiornamento software o addirittura tentativi di accessi indesiderati. Il messaggio invita l'utente a cliccare su un link</a:t>
            </a:r>
            <a:r>
              <a:rPr lang="it-IT"/>
              <a:t>.</a:t>
            </a:r>
          </a:p>
        </p:txBody>
      </p:sp>
    </p:spTree>
    <p:extLst>
      <p:ext uri="{BB962C8B-B14F-4D97-AF65-F5344CB8AC3E}">
        <p14:creationId xmlns:p14="http://schemas.microsoft.com/office/powerpoint/2010/main" val="1467386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0">
            <a:extLst>
              <a:ext uri="{FF2B5EF4-FFF2-40B4-BE49-F238E27FC236}">
                <a16:creationId xmlns:a16="http://schemas.microsoft.com/office/drawing/2014/main" id="{D010E05E-9237-4321-84BB-69C0F2256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999492"/>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F0BC83"/>
          </a:solidFill>
          <a:ln w="12700" cap="flat">
            <a:noFill/>
            <a:prstDash val="solid"/>
            <a:miter/>
          </a:ln>
        </p:spPr>
        <p:txBody>
          <a:bodyPr rtlCol="0" anchor="ctr"/>
          <a:lstStyle/>
          <a:p>
            <a:endParaRPr lang="en-US"/>
          </a:p>
        </p:txBody>
      </p:sp>
      <p:sp>
        <p:nvSpPr>
          <p:cNvPr id="2" name="Titolo 1">
            <a:extLst>
              <a:ext uri="{FF2B5EF4-FFF2-40B4-BE49-F238E27FC236}">
                <a16:creationId xmlns:a16="http://schemas.microsoft.com/office/drawing/2014/main" id="{8F3F0C8A-A33E-482A-AD63-0CDB72FF1054}"/>
              </a:ext>
            </a:extLst>
          </p:cNvPr>
          <p:cNvSpPr>
            <a:spLocks noGrp="1"/>
          </p:cNvSpPr>
          <p:nvPr>
            <p:ph type="title"/>
          </p:nvPr>
        </p:nvSpPr>
        <p:spPr>
          <a:xfrm>
            <a:off x="1039163" y="1762169"/>
            <a:ext cx="4073110" cy="3122092"/>
          </a:xfrm>
        </p:spPr>
        <p:txBody>
          <a:bodyPr anchor="ctr">
            <a:normAutofit/>
          </a:bodyPr>
          <a:lstStyle/>
          <a:p>
            <a:pPr algn="ctr"/>
            <a:r>
              <a:rPr lang="it-IT">
                <a:solidFill>
                  <a:srgbClr val="FFFFFF"/>
                </a:solidFill>
                <a:highlight>
                  <a:srgbClr val="800080"/>
                </a:highlight>
              </a:rPr>
              <a:t>Clone phishing</a:t>
            </a:r>
          </a:p>
        </p:txBody>
      </p:sp>
      <mc:AlternateContent xmlns:mc="http://schemas.openxmlformats.org/markup-compatibility/2006" xmlns:p14="http://schemas.microsoft.com/office/powerpoint/2010/main">
        <mc:Choice Requires="p14">
          <p:contentPart p14:bwMode="auto" r:id="rId2">
            <p14:nvContentPartPr>
              <p14:cNvPr id="14"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14"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3" name="Segnaposto contenuto 2">
            <a:extLst>
              <a:ext uri="{FF2B5EF4-FFF2-40B4-BE49-F238E27FC236}">
                <a16:creationId xmlns:a16="http://schemas.microsoft.com/office/drawing/2014/main" id="{F99B00C4-735B-4862-9FE0-DB905133A82A}"/>
              </a:ext>
            </a:extLst>
          </p:cNvPr>
          <p:cNvSpPr>
            <a:spLocks noGrp="1"/>
          </p:cNvSpPr>
          <p:nvPr>
            <p:ph idx="1"/>
          </p:nvPr>
        </p:nvSpPr>
        <p:spPr>
          <a:xfrm>
            <a:off x="6095999" y="3505201"/>
            <a:ext cx="5452872" cy="1655064"/>
          </a:xfrm>
        </p:spPr>
        <p:txBody>
          <a:bodyPr vert="horz" lIns="91440" tIns="45720" rIns="91440" bIns="45720" rtlCol="0" anchor="t">
            <a:noAutofit/>
          </a:bodyPr>
          <a:lstStyle/>
          <a:p>
            <a:pPr marL="0" indent="0" algn="ctr">
              <a:lnSpc>
                <a:spcPct val="100000"/>
              </a:lnSpc>
              <a:spcBef>
                <a:spcPts val="0"/>
              </a:spcBef>
              <a:buNone/>
            </a:pPr>
            <a:r>
              <a:rPr lang="it-IT" sz="2000">
                <a:latin typeface="Georgia"/>
              </a:rPr>
              <a:t>In questo tipo di Phishing, l'autore della truffa clona un' e-mail autentica che potresti aver ricevuto da un mittente ''reale'' ma inviata da un ID e-mail fansificato.</a:t>
            </a:r>
            <a:endParaRPr lang="it-IT" sz="2000"/>
          </a:p>
          <a:p>
            <a:pPr marL="0" indent="0" algn="ctr">
              <a:lnSpc>
                <a:spcPct val="100000"/>
              </a:lnSpc>
              <a:spcBef>
                <a:spcPts val="0"/>
              </a:spcBef>
              <a:buNone/>
            </a:pPr>
            <a:r>
              <a:rPr lang="it-IT" sz="2000">
                <a:latin typeface="Georgia"/>
              </a:rPr>
              <a:t>Il truffatore crea una e-mail autentica che intercetta o che può far parte di un messaggio precedente che il destinatario ha inviato al mittente. Questa copia di posta elettronica contiene contenuti dannosi come un collegamento, che cliccato, porta all'istallazione di malwar sul tuo sistema.</a:t>
            </a:r>
            <a:r>
              <a:rPr lang="it-IT" sz="1800">
                <a:latin typeface="Georgia"/>
              </a:rPr>
              <a:t> </a:t>
            </a:r>
          </a:p>
        </p:txBody>
      </p:sp>
      <p:pic>
        <p:nvPicPr>
          <p:cNvPr id="4" name="Immagine 4">
            <a:extLst>
              <a:ext uri="{FF2B5EF4-FFF2-40B4-BE49-F238E27FC236}">
                <a16:creationId xmlns:a16="http://schemas.microsoft.com/office/drawing/2014/main" id="{3D2E2844-9A2C-4C05-92C8-9F9530AAB6C6}"/>
              </a:ext>
            </a:extLst>
          </p:cNvPr>
          <p:cNvPicPr>
            <a:picLocks noChangeAspect="1"/>
          </p:cNvPicPr>
          <p:nvPr/>
        </p:nvPicPr>
        <p:blipFill>
          <a:blip r:embed="rId4"/>
          <a:stretch>
            <a:fillRect/>
          </a:stretch>
        </p:blipFill>
        <p:spPr>
          <a:xfrm>
            <a:off x="5769429" y="-3034"/>
            <a:ext cx="5779443" cy="3598693"/>
          </a:xfrm>
          <a:prstGeom prst="rect">
            <a:avLst/>
          </a:prstGeom>
        </p:spPr>
      </p:pic>
    </p:spTree>
    <p:extLst>
      <p:ext uri="{BB962C8B-B14F-4D97-AF65-F5344CB8AC3E}">
        <p14:creationId xmlns:p14="http://schemas.microsoft.com/office/powerpoint/2010/main" val="1707680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7BD8408-D604-4D07-A076-E7205D35C3A2}"/>
              </a:ext>
            </a:extLst>
          </p:cNvPr>
          <p:cNvSpPr>
            <a:spLocks noGrp="1"/>
          </p:cNvSpPr>
          <p:nvPr>
            <p:ph type="title"/>
          </p:nvPr>
        </p:nvSpPr>
        <p:spPr>
          <a:xfrm>
            <a:off x="542109" y="194740"/>
            <a:ext cx="4368602" cy="1956841"/>
          </a:xfrm>
        </p:spPr>
        <p:txBody>
          <a:bodyPr anchor="b">
            <a:normAutofit/>
          </a:bodyPr>
          <a:lstStyle/>
          <a:p>
            <a:r>
              <a:rPr lang="it-IT" err="1">
                <a:solidFill>
                  <a:schemeClr val="bg1"/>
                </a:solidFill>
                <a:highlight>
                  <a:srgbClr val="0000FF"/>
                </a:highlight>
              </a:rPr>
              <a:t>Vhishing</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347AC5"/>
          </a:solidFill>
          <a:ln w="38100" cap="rnd">
            <a:solidFill>
              <a:srgbClr val="347AC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97FAF828-1AD4-4267-B7C6-AAF1EEE63FBC}"/>
              </a:ext>
            </a:extLst>
          </p:cNvPr>
          <p:cNvSpPr>
            <a:spLocks noGrp="1"/>
          </p:cNvSpPr>
          <p:nvPr>
            <p:ph idx="1"/>
          </p:nvPr>
        </p:nvSpPr>
        <p:spPr>
          <a:xfrm>
            <a:off x="-2177" y="2524557"/>
            <a:ext cx="5157988" cy="4539866"/>
          </a:xfrm>
        </p:spPr>
        <p:txBody>
          <a:bodyPr vert="horz" lIns="91440" tIns="45720" rIns="91440" bIns="45720" rtlCol="0" anchor="t">
            <a:noAutofit/>
          </a:bodyPr>
          <a:lstStyle/>
          <a:p>
            <a:pPr marL="0" indent="0">
              <a:lnSpc>
                <a:spcPct val="100000"/>
              </a:lnSpc>
              <a:spcBef>
                <a:spcPts val="0"/>
              </a:spcBef>
              <a:buNone/>
            </a:pPr>
            <a:r>
              <a:rPr lang="it-IT" sz="1600">
                <a:latin typeface="Georgia"/>
              </a:rPr>
              <a:t>Quando si dice che il Phishing si può non solo vedere ma anche sentire, questo è il caso.  Squilla il vostro telefono. Alzate la cornetta e dall'altro lato vi risponde una voce autorevole e professionale:</a:t>
            </a:r>
            <a:endParaRPr lang="it-IT" sz="1600">
              <a:latin typeface="The Hand Bold"/>
            </a:endParaRPr>
          </a:p>
          <a:p>
            <a:pPr marL="0" indent="0">
              <a:lnSpc>
                <a:spcPct val="100000"/>
              </a:lnSpc>
              <a:spcBef>
                <a:spcPts val="0"/>
              </a:spcBef>
              <a:buNone/>
            </a:pPr>
            <a:r>
              <a:rPr lang="it-IT" sz="1600" b="1">
                <a:latin typeface="Georgia"/>
                <a:cs typeface="Lucida Sans Unicode"/>
              </a:rPr>
              <a:t>''Buonasera signora ****, sono di Unicredit Banca, abbiamo rilevato un ingresso sospetto al suo portale dell'home banking. Gentilmente se volesse fornirmi i suoi dati facciamo una verifica interna e le riabilitiamo tutte le funzioni del </a:t>
            </a:r>
            <a:r>
              <a:rPr lang="it-IT" sz="1600" b="1" err="1">
                <a:latin typeface="Georgia"/>
                <a:cs typeface="Lucida Sans Unicode"/>
              </a:rPr>
              <a:t>conto'</a:t>
            </a:r>
            <a:r>
              <a:rPr lang="it-IT" sz="1600" b="1">
                <a:latin typeface="Georgia"/>
                <a:cs typeface="Lucida Sans Unicode"/>
              </a:rPr>
              <a:t>'.</a:t>
            </a:r>
          </a:p>
          <a:p>
            <a:pPr marL="0" indent="0">
              <a:lnSpc>
                <a:spcPct val="100000"/>
              </a:lnSpc>
              <a:spcBef>
                <a:spcPts val="0"/>
              </a:spcBef>
              <a:buNone/>
            </a:pPr>
            <a:r>
              <a:rPr lang="it-IT" sz="1600">
                <a:latin typeface="Georgia"/>
              </a:rPr>
              <a:t>Detta così non fa una piega. Peccato che la telefonata arrivi da un centralino VoIP non di proprietà di Unicredit. In questo caso la centralinista rientra tra gli elementi dell'attacco </a:t>
            </a:r>
            <a:r>
              <a:rPr lang="it-IT" sz="1600" err="1">
                <a:latin typeface="Georgia"/>
              </a:rPr>
              <a:t>Vishing</a:t>
            </a:r>
            <a:r>
              <a:rPr lang="it-IT" sz="1600">
                <a:latin typeface="Georgia"/>
              </a:rPr>
              <a:t>.</a:t>
            </a:r>
          </a:p>
          <a:p>
            <a:pPr marL="0" indent="0">
              <a:lnSpc>
                <a:spcPct val="100000"/>
              </a:lnSpc>
              <a:spcBef>
                <a:spcPts val="0"/>
              </a:spcBef>
              <a:spcAft>
                <a:spcPts val="600"/>
              </a:spcAft>
              <a:buNone/>
            </a:pPr>
            <a:r>
              <a:rPr lang="it-IT" sz="1600">
                <a:latin typeface="Georgia"/>
              </a:rPr>
              <a:t>Dunque, il </a:t>
            </a:r>
            <a:r>
              <a:rPr lang="it-IT" sz="1600" err="1">
                <a:latin typeface="Georgia"/>
              </a:rPr>
              <a:t>Vishing</a:t>
            </a:r>
            <a:r>
              <a:rPr lang="it-IT" sz="1600">
                <a:latin typeface="Georgia"/>
              </a:rPr>
              <a:t>, è una forma di truffa simile al Phishing; con lo scopo di carpire con l'inganno informazioni private, e viene effettuata tramite servizi di telefonia.</a:t>
            </a:r>
          </a:p>
        </p:txBody>
      </p:sp>
      <p:pic>
        <p:nvPicPr>
          <p:cNvPr id="4" name="Immagine 4" descr="Immagine che contiene testo, persona, tenendo, mano&#10;&#10;Descrizione generata automaticamente">
            <a:extLst>
              <a:ext uri="{FF2B5EF4-FFF2-40B4-BE49-F238E27FC236}">
                <a16:creationId xmlns:a16="http://schemas.microsoft.com/office/drawing/2014/main" id="{37886770-BA6C-4B68-92DD-2DF7FD38BD14}"/>
              </a:ext>
            </a:extLst>
          </p:cNvPr>
          <p:cNvPicPr>
            <a:picLocks noChangeAspect="1"/>
          </p:cNvPicPr>
          <p:nvPr/>
        </p:nvPicPr>
        <p:blipFill rotWithShape="1">
          <a:blip r:embed="rId2"/>
          <a:srcRect l="22917" t="317" r="24417" b="-317"/>
          <a:stretch/>
        </p:blipFill>
        <p:spPr>
          <a:xfrm>
            <a:off x="5311702" y="10"/>
            <a:ext cx="6879664" cy="685799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888600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577199-D9FE-4544-88A4-9B6F9A98B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AC97AC-0DB0-471A-A425-3671446F6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82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299D561-1C67-419D-BA04-83168F5AC1D8}"/>
              </a:ext>
            </a:extLst>
          </p:cNvPr>
          <p:cNvSpPr>
            <a:spLocks noGrp="1"/>
          </p:cNvSpPr>
          <p:nvPr>
            <p:ph type="title"/>
          </p:nvPr>
        </p:nvSpPr>
        <p:spPr>
          <a:xfrm>
            <a:off x="4654296" y="329184"/>
            <a:ext cx="6894576" cy="1783080"/>
          </a:xfrm>
        </p:spPr>
        <p:txBody>
          <a:bodyPr anchor="b">
            <a:normAutofit/>
          </a:bodyPr>
          <a:lstStyle/>
          <a:p>
            <a:r>
              <a:rPr lang="it-IT">
                <a:highlight>
                  <a:srgbClr val="000080"/>
                </a:highlight>
              </a:rPr>
              <a:t>Social network phishing</a:t>
            </a:r>
          </a:p>
        </p:txBody>
      </p:sp>
      <p:pic>
        <p:nvPicPr>
          <p:cNvPr id="5" name="Immagine 5" descr="Immagine che contiene persona, cellulare, telefono, elettronico&#10;&#10;Descrizione generata automaticamente">
            <a:extLst>
              <a:ext uri="{FF2B5EF4-FFF2-40B4-BE49-F238E27FC236}">
                <a16:creationId xmlns:a16="http://schemas.microsoft.com/office/drawing/2014/main" id="{64DB9448-980F-4D5C-B877-E883A30664A4}"/>
              </a:ext>
            </a:extLst>
          </p:cNvPr>
          <p:cNvPicPr>
            <a:picLocks noChangeAspect="1"/>
          </p:cNvPicPr>
          <p:nvPr/>
        </p:nvPicPr>
        <p:blipFill rotWithShape="1">
          <a:blip r:embed="rId2"/>
          <a:srcRect l="25136" r="10443" b="1"/>
          <a:stretch/>
        </p:blipFill>
        <p:spPr>
          <a:xfrm>
            <a:off x="20" y="10"/>
            <a:ext cx="4042788" cy="4188930"/>
          </a:xfrm>
          <a:custGeom>
            <a:avLst/>
            <a:gdLst/>
            <a:ahLst/>
            <a:cxnLst/>
            <a:rect l="l" t="t" r="r" b="b"/>
            <a:pathLst>
              <a:path w="4042808" h="4188940">
                <a:moveTo>
                  <a:pt x="0" y="0"/>
                </a:moveTo>
                <a:lnTo>
                  <a:pt x="4021321" y="0"/>
                </a:lnTo>
                <a:lnTo>
                  <a:pt x="4022667" y="11419"/>
                </a:lnTo>
                <a:cubicBezTo>
                  <a:pt x="4037617" y="95184"/>
                  <a:pt x="4035083" y="180091"/>
                  <a:pt x="4039137" y="264364"/>
                </a:cubicBezTo>
                <a:cubicBezTo>
                  <a:pt x="4043952" y="367421"/>
                  <a:pt x="4037871" y="470858"/>
                  <a:pt x="4035590" y="574168"/>
                </a:cubicBezTo>
                <a:cubicBezTo>
                  <a:pt x="4033816" y="662121"/>
                  <a:pt x="4025074" y="749948"/>
                  <a:pt x="4027735" y="838028"/>
                </a:cubicBezTo>
                <a:cubicBezTo>
                  <a:pt x="4027925" y="841074"/>
                  <a:pt x="4027925" y="844120"/>
                  <a:pt x="4027735" y="847166"/>
                </a:cubicBezTo>
                <a:cubicBezTo>
                  <a:pt x="4019626" y="944003"/>
                  <a:pt x="4019626" y="1041348"/>
                  <a:pt x="4027735" y="1138186"/>
                </a:cubicBezTo>
                <a:cubicBezTo>
                  <a:pt x="4030307" y="1178494"/>
                  <a:pt x="4029585" y="1218943"/>
                  <a:pt x="4025581" y="1259137"/>
                </a:cubicBezTo>
                <a:cubicBezTo>
                  <a:pt x="4021780" y="1310285"/>
                  <a:pt x="4009617" y="1362194"/>
                  <a:pt x="4018359" y="1412960"/>
                </a:cubicBezTo>
                <a:cubicBezTo>
                  <a:pt x="4024048" y="1454780"/>
                  <a:pt x="4027177" y="1496916"/>
                  <a:pt x="4027735" y="1539116"/>
                </a:cubicBezTo>
                <a:cubicBezTo>
                  <a:pt x="4032169" y="1633542"/>
                  <a:pt x="4027988" y="1728475"/>
                  <a:pt x="4026341" y="1823155"/>
                </a:cubicBezTo>
                <a:cubicBezTo>
                  <a:pt x="4024567" y="1933446"/>
                  <a:pt x="4027355" y="2043737"/>
                  <a:pt x="4018486" y="2154154"/>
                </a:cubicBezTo>
                <a:cubicBezTo>
                  <a:pt x="4013608" y="2243351"/>
                  <a:pt x="4013608" y="2332751"/>
                  <a:pt x="4018486" y="2421948"/>
                </a:cubicBezTo>
                <a:cubicBezTo>
                  <a:pt x="4020893" y="2503683"/>
                  <a:pt x="4033183" y="2584656"/>
                  <a:pt x="4031156" y="2667279"/>
                </a:cubicBezTo>
                <a:cubicBezTo>
                  <a:pt x="4028748" y="2763608"/>
                  <a:pt x="4017346" y="2859684"/>
                  <a:pt x="4020893" y="2956268"/>
                </a:cubicBezTo>
                <a:cubicBezTo>
                  <a:pt x="4022540" y="3002339"/>
                  <a:pt x="4022667" y="3048410"/>
                  <a:pt x="4023554" y="3094480"/>
                </a:cubicBezTo>
                <a:cubicBezTo>
                  <a:pt x="4024694" y="3149943"/>
                  <a:pt x="4034703" y="3205278"/>
                  <a:pt x="4029128" y="3260614"/>
                </a:cubicBezTo>
                <a:cubicBezTo>
                  <a:pt x="4019880" y="3352883"/>
                  <a:pt x="3995934" y="3443628"/>
                  <a:pt x="4010884" y="3538181"/>
                </a:cubicBezTo>
                <a:cubicBezTo>
                  <a:pt x="4019119" y="3590217"/>
                  <a:pt x="4028368" y="3642380"/>
                  <a:pt x="4033183" y="3694923"/>
                </a:cubicBezTo>
                <a:cubicBezTo>
                  <a:pt x="4037364" y="3741882"/>
                  <a:pt x="4047879" y="3789603"/>
                  <a:pt x="4039897" y="3836308"/>
                </a:cubicBezTo>
                <a:cubicBezTo>
                  <a:pt x="4033056" y="3876287"/>
                  <a:pt x="4036603" y="3916266"/>
                  <a:pt x="4031282" y="3956245"/>
                </a:cubicBezTo>
                <a:cubicBezTo>
                  <a:pt x="4024314" y="4008661"/>
                  <a:pt x="4020640" y="4061966"/>
                  <a:pt x="4015319" y="4114764"/>
                </a:cubicBezTo>
                <a:lnTo>
                  <a:pt x="4012644" y="4158593"/>
                </a:lnTo>
                <a:lnTo>
                  <a:pt x="3985220" y="4159157"/>
                </a:lnTo>
                <a:cubicBezTo>
                  <a:pt x="3740115" y="4173914"/>
                  <a:pt x="3494738" y="4167253"/>
                  <a:pt x="3249632" y="4170518"/>
                </a:cubicBezTo>
                <a:cubicBezTo>
                  <a:pt x="2921739" y="4174959"/>
                  <a:pt x="2594117" y="4163597"/>
                  <a:pt x="2266360" y="4162553"/>
                </a:cubicBezTo>
                <a:cubicBezTo>
                  <a:pt x="2199180" y="4162292"/>
                  <a:pt x="2131728" y="4165687"/>
                  <a:pt x="2064820" y="4170910"/>
                </a:cubicBezTo>
                <a:cubicBezTo>
                  <a:pt x="1972125" y="4177963"/>
                  <a:pt x="1880651" y="4169082"/>
                  <a:pt x="1788771" y="4160724"/>
                </a:cubicBezTo>
                <a:cubicBezTo>
                  <a:pt x="1678025" y="4150669"/>
                  <a:pt x="1567551" y="4159549"/>
                  <a:pt x="1457485" y="4171172"/>
                </a:cubicBezTo>
                <a:cubicBezTo>
                  <a:pt x="1268526" y="4190748"/>
                  <a:pt x="1078142" y="4194156"/>
                  <a:pt x="888558" y="4181358"/>
                </a:cubicBezTo>
                <a:cubicBezTo>
                  <a:pt x="679145" y="4167645"/>
                  <a:pt x="469870" y="4170127"/>
                  <a:pt x="260458" y="4171172"/>
                </a:cubicBezTo>
                <a:lnTo>
                  <a:pt x="0" y="4170529"/>
                </a:lnTo>
                <a:close/>
              </a:path>
            </a:pathLst>
          </a:custGeom>
        </p:spPr>
      </p:pic>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a:extLst>
              <a:ext uri="{FF2B5EF4-FFF2-40B4-BE49-F238E27FC236}">
                <a16:creationId xmlns:a16="http://schemas.microsoft.com/office/drawing/2014/main" id="{9BC353FB-FABD-41AD-B873-4D74FFE50BF9}"/>
              </a:ext>
            </a:extLst>
          </p:cNvPr>
          <p:cNvPicPr>
            <a:picLocks noChangeAspect="1"/>
          </p:cNvPicPr>
          <p:nvPr/>
        </p:nvPicPr>
        <p:blipFill rotWithShape="1">
          <a:blip r:embed="rId3"/>
          <a:srcRect t="28261" r="50121" b="323"/>
          <a:stretch/>
        </p:blipFill>
        <p:spPr>
          <a:xfrm>
            <a:off x="20" y="4448774"/>
            <a:ext cx="4039708" cy="2414185"/>
          </a:xfrm>
          <a:custGeom>
            <a:avLst/>
            <a:gdLst/>
            <a:ahLst/>
            <a:cxnLst/>
            <a:rect l="l" t="t" r="r" b="b"/>
            <a:pathLst>
              <a:path w="4052553" h="2496312">
                <a:moveTo>
                  <a:pt x="327729" y="0"/>
                </a:moveTo>
                <a:lnTo>
                  <a:pt x="345817" y="0"/>
                </a:lnTo>
                <a:lnTo>
                  <a:pt x="572607" y="13207"/>
                </a:lnTo>
                <a:cubicBezTo>
                  <a:pt x="681087" y="20899"/>
                  <a:pt x="790054" y="19672"/>
                  <a:pt x="898329" y="9551"/>
                </a:cubicBezTo>
                <a:cubicBezTo>
                  <a:pt x="1097019" y="-6252"/>
                  <a:pt x="1295302" y="6417"/>
                  <a:pt x="1493586" y="17125"/>
                </a:cubicBezTo>
                <a:cubicBezTo>
                  <a:pt x="1685626" y="27572"/>
                  <a:pt x="1877530" y="19867"/>
                  <a:pt x="2069570" y="12946"/>
                </a:cubicBezTo>
                <a:lnTo>
                  <a:pt x="2333068" y="0"/>
                </a:lnTo>
                <a:lnTo>
                  <a:pt x="2641088" y="0"/>
                </a:lnTo>
                <a:lnTo>
                  <a:pt x="2879227" y="12375"/>
                </a:lnTo>
                <a:cubicBezTo>
                  <a:pt x="2959435" y="14007"/>
                  <a:pt x="3039698" y="13109"/>
                  <a:pt x="3119887" y="9681"/>
                </a:cubicBezTo>
                <a:cubicBezTo>
                  <a:pt x="3248764" y="1153"/>
                  <a:pt x="3378034" y="-336"/>
                  <a:pt x="3507088" y="5241"/>
                </a:cubicBezTo>
                <a:cubicBezTo>
                  <a:pt x="3627333" y="11901"/>
                  <a:pt x="3747579" y="18692"/>
                  <a:pt x="3868232" y="14774"/>
                </a:cubicBezTo>
                <a:cubicBezTo>
                  <a:pt x="3916275" y="13207"/>
                  <a:pt x="3963641" y="11248"/>
                  <a:pt x="4011278" y="8636"/>
                </a:cubicBezTo>
                <a:lnTo>
                  <a:pt x="4035470" y="7710"/>
                </a:lnTo>
                <a:lnTo>
                  <a:pt x="4036842" y="62785"/>
                </a:lnTo>
                <a:cubicBezTo>
                  <a:pt x="4035021" y="119072"/>
                  <a:pt x="4027862" y="175265"/>
                  <a:pt x="4022034" y="231425"/>
                </a:cubicBezTo>
                <a:cubicBezTo>
                  <a:pt x="4016332" y="285999"/>
                  <a:pt x="4007970" y="343746"/>
                  <a:pt x="4020640" y="393752"/>
                </a:cubicBezTo>
                <a:cubicBezTo>
                  <a:pt x="4043952" y="482466"/>
                  <a:pt x="4025708" y="566739"/>
                  <a:pt x="4015572" y="651900"/>
                </a:cubicBezTo>
                <a:cubicBezTo>
                  <a:pt x="4003346" y="735208"/>
                  <a:pt x="4005107" y="819963"/>
                  <a:pt x="4020767" y="902688"/>
                </a:cubicBezTo>
                <a:cubicBezTo>
                  <a:pt x="4033183" y="961069"/>
                  <a:pt x="4033183" y="1020466"/>
                  <a:pt x="4034703" y="1079228"/>
                </a:cubicBezTo>
                <a:cubicBezTo>
                  <a:pt x="4035590" y="1116035"/>
                  <a:pt x="4022034" y="1153475"/>
                  <a:pt x="4013038" y="1190154"/>
                </a:cubicBezTo>
                <a:cubicBezTo>
                  <a:pt x="3996948" y="1256405"/>
                  <a:pt x="3991120" y="1323670"/>
                  <a:pt x="4013038" y="1388271"/>
                </a:cubicBezTo>
                <a:cubicBezTo>
                  <a:pt x="4043572" y="1477747"/>
                  <a:pt x="4061056" y="1567223"/>
                  <a:pt x="4048386" y="1661904"/>
                </a:cubicBezTo>
                <a:cubicBezTo>
                  <a:pt x="4041038" y="1720285"/>
                  <a:pt x="4039391" y="1779936"/>
                  <a:pt x="4028368" y="1837556"/>
                </a:cubicBezTo>
                <a:cubicBezTo>
                  <a:pt x="4010251" y="1933125"/>
                  <a:pt x="4016712" y="2028058"/>
                  <a:pt x="4031156" y="2122230"/>
                </a:cubicBezTo>
                <a:cubicBezTo>
                  <a:pt x="4041304" y="2200919"/>
                  <a:pt x="4042406" y="2280508"/>
                  <a:pt x="4034450" y="2359437"/>
                </a:cubicBezTo>
                <a:lnTo>
                  <a:pt x="4024990" y="2496312"/>
                </a:lnTo>
                <a:lnTo>
                  <a:pt x="0" y="2496312"/>
                </a:lnTo>
                <a:lnTo>
                  <a:pt x="0" y="7059"/>
                </a:lnTo>
                <a:lnTo>
                  <a:pt x="111169" y="3283"/>
                </a:lnTo>
                <a:close/>
              </a:path>
            </a:pathLst>
          </a:custGeom>
        </p:spPr>
      </p:pic>
      <p:sp>
        <p:nvSpPr>
          <p:cNvPr id="3" name="Segnaposto contenuto 2">
            <a:extLst>
              <a:ext uri="{FF2B5EF4-FFF2-40B4-BE49-F238E27FC236}">
                <a16:creationId xmlns:a16="http://schemas.microsoft.com/office/drawing/2014/main" id="{C759F418-45E9-45C1-924B-29B3E852490D}"/>
              </a:ext>
            </a:extLst>
          </p:cNvPr>
          <p:cNvSpPr>
            <a:spLocks noGrp="1"/>
          </p:cNvSpPr>
          <p:nvPr>
            <p:ph idx="1"/>
          </p:nvPr>
        </p:nvSpPr>
        <p:spPr>
          <a:xfrm>
            <a:off x="4654296" y="2706624"/>
            <a:ext cx="6894576" cy="3483864"/>
          </a:xfrm>
        </p:spPr>
        <p:txBody>
          <a:bodyPr vert="horz" lIns="91440" tIns="45720" rIns="91440" bIns="45720" rtlCol="0" anchor="t">
            <a:noAutofit/>
          </a:bodyPr>
          <a:lstStyle/>
          <a:p>
            <a:pPr marL="0" indent="0">
              <a:lnSpc>
                <a:spcPct val="100000"/>
              </a:lnSpc>
              <a:spcBef>
                <a:spcPts val="0"/>
              </a:spcBef>
              <a:buNone/>
            </a:pPr>
            <a:r>
              <a:rPr lang="it-IT" sz="2000">
                <a:latin typeface="Georgia"/>
              </a:rPr>
              <a:t>Un'attacco di Phishing sui social media è dove l'hacker utilizza i nostri siti di social media preferiti, da facebook a instangram, per rubare i nostri dati personali; di solito inserendo nelle pagine dei nostri amici o colleghi qualcosa su cui non possiamo resistere di cliccare. </a:t>
            </a:r>
          </a:p>
          <a:p>
            <a:pPr marL="0" indent="0">
              <a:lnSpc>
                <a:spcPct val="100000"/>
              </a:lnSpc>
              <a:spcBef>
                <a:spcPts val="0"/>
              </a:spcBef>
              <a:buNone/>
            </a:pPr>
            <a:r>
              <a:rPr lang="it-IT" sz="2000">
                <a:latin typeface="Georgia"/>
              </a:rPr>
              <a:t>Le informazioni raccolte dagli hacker includono credienziali di accesso all'account di social media, informazioni sulla carta di credito e fatti personali su una determinata persona che potrebbero quindi essere utilizzati per lanciare altre truffe e tipi di attacchi flaudolenti.</a:t>
            </a:r>
          </a:p>
        </p:txBody>
      </p:sp>
    </p:spTree>
    <p:extLst>
      <p:ext uri="{BB962C8B-B14F-4D97-AF65-F5344CB8AC3E}">
        <p14:creationId xmlns:p14="http://schemas.microsoft.com/office/powerpoint/2010/main" val="3292250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0.70"/>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descr="Immagine che contiene testo, persona, iPod, tenendo&#10;&#10;Descrizione generata automaticamente">
            <a:extLst>
              <a:ext uri="{FF2B5EF4-FFF2-40B4-BE49-F238E27FC236}">
                <a16:creationId xmlns:a16="http://schemas.microsoft.com/office/drawing/2014/main" id="{D1292B21-94F7-4B70-9406-1647D216396B}"/>
              </a:ext>
            </a:extLst>
          </p:cNvPr>
          <p:cNvPicPr>
            <a:picLocks noChangeAspect="1"/>
          </p:cNvPicPr>
          <p:nvPr/>
        </p:nvPicPr>
        <p:blipFill rotWithShape="1">
          <a:blip r:embed="rId2">
            <a:alphaModFix amt="40000"/>
          </a:blip>
          <a:srcRect l="2169" r="19609"/>
          <a:stretch/>
        </p:blipFill>
        <p:spPr>
          <a:xfrm>
            <a:off x="20" y="10"/>
            <a:ext cx="12191979" cy="6857990"/>
          </a:xfrm>
          <a:prstGeom prst="rect">
            <a:avLst/>
          </a:prstGeom>
        </p:spPr>
      </p:pic>
      <p:sp>
        <p:nvSpPr>
          <p:cNvPr id="2" name="Titolo 1">
            <a:extLst>
              <a:ext uri="{FF2B5EF4-FFF2-40B4-BE49-F238E27FC236}">
                <a16:creationId xmlns:a16="http://schemas.microsoft.com/office/drawing/2014/main" id="{4AC0DD5C-C377-4686-9D4E-7F68DD0DF24F}"/>
              </a:ext>
            </a:extLst>
          </p:cNvPr>
          <p:cNvSpPr>
            <a:spLocks noGrp="1"/>
          </p:cNvSpPr>
          <p:nvPr>
            <p:ph type="title"/>
          </p:nvPr>
        </p:nvSpPr>
        <p:spPr>
          <a:xfrm>
            <a:off x="-2177" y="-1432327"/>
            <a:ext cx="5699760" cy="5004794"/>
          </a:xfrm>
        </p:spPr>
        <p:txBody>
          <a:bodyPr>
            <a:normAutofit/>
          </a:bodyPr>
          <a:lstStyle/>
          <a:p>
            <a:pPr algn="ctr"/>
            <a:r>
              <a:rPr lang="it-IT" sz="4800"/>
              <a:t>Come riconoscere gli attacchi? </a:t>
            </a:r>
            <a:br>
              <a:rPr lang="it-IT" sz="4800"/>
            </a:br>
            <a:r>
              <a:rPr lang="it-IT" sz="4800"/>
              <a:t>Come proteggersi?</a:t>
            </a:r>
            <a:endParaRPr lang="it-IT"/>
          </a:p>
        </p:txBody>
      </p:sp>
      <p:sp>
        <p:nvSpPr>
          <p:cNvPr id="3" name="Segnaposto contenuto 2">
            <a:extLst>
              <a:ext uri="{FF2B5EF4-FFF2-40B4-BE49-F238E27FC236}">
                <a16:creationId xmlns:a16="http://schemas.microsoft.com/office/drawing/2014/main" id="{F6ED4777-00B4-4C5D-B772-BB79960C482E}"/>
              </a:ext>
            </a:extLst>
          </p:cNvPr>
          <p:cNvSpPr>
            <a:spLocks noGrp="1"/>
          </p:cNvSpPr>
          <p:nvPr>
            <p:ph idx="1"/>
          </p:nvPr>
        </p:nvSpPr>
        <p:spPr>
          <a:xfrm>
            <a:off x="5599083" y="853673"/>
            <a:ext cx="5715000" cy="5004794"/>
          </a:xfrm>
        </p:spPr>
        <p:txBody>
          <a:bodyPr vert="horz" lIns="91440" tIns="45720" rIns="91440" bIns="45720" rtlCol="0" anchor="ctr">
            <a:normAutofit/>
          </a:bodyPr>
          <a:lstStyle/>
          <a:p>
            <a:r>
              <a:rPr lang="it-IT" sz="2000">
                <a:latin typeface="Georgia"/>
              </a:rPr>
              <a:t>Se arriva una e-mail dove chiede di modificare informazioni personali è meglio non fidarsi.</a:t>
            </a:r>
          </a:p>
          <a:p>
            <a:r>
              <a:rPr lang="it-IT" sz="2000">
                <a:latin typeface="Georgia"/>
              </a:rPr>
              <a:t>Controlla l'URL del link.</a:t>
            </a:r>
          </a:p>
          <a:p>
            <a:r>
              <a:rPr lang="it-IT" sz="2000">
                <a:latin typeface="Georgia"/>
              </a:rPr>
              <a:t>Non compilare mai campi all'interno della mail.</a:t>
            </a:r>
          </a:p>
          <a:p>
            <a:r>
              <a:rPr lang="it-IT" sz="2000">
                <a:latin typeface="Georgia"/>
              </a:rPr>
              <a:t>Non aprire gli allegati della mail che non hai richiesto o che non conosci.</a:t>
            </a:r>
          </a:p>
          <a:p>
            <a:r>
              <a:rPr lang="it-IT" sz="2000">
                <a:latin typeface="Georgia"/>
              </a:rPr>
              <a:t>Non rivelare a nessuno le tue password e cambiale spesso.</a:t>
            </a:r>
          </a:p>
          <a:p>
            <a:r>
              <a:rPr lang="it-IT" sz="2000">
                <a:latin typeface="Georgia"/>
              </a:rPr>
              <a:t>Usa un anti-virus e un software anti-fishing</a:t>
            </a:r>
          </a:p>
        </p:txBody>
      </p:sp>
      <p:sp>
        <p:nvSpPr>
          <p:cNvPr id="11"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556290"/>
      </p:ext>
    </p:extLst>
  </p:cSld>
  <p:clrMapOvr>
    <a:overrideClrMapping bg1="dk1" tx1="lt1" bg2="dk2" tx2="lt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0</Notes>
  <HiddenSlides>0</HiddenSlide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SketchyVTI</vt:lpstr>
      <vt:lpstr>Il Phishing</vt:lpstr>
      <vt:lpstr>Che Cos'è?</vt:lpstr>
      <vt:lpstr>...Uno sguardo  retrospettivo...</vt:lpstr>
      <vt:lpstr>Esistono varie tipologie di phishing, ma le più diffuse sono:</vt:lpstr>
      <vt:lpstr>Random phishing</vt:lpstr>
      <vt:lpstr>Clone phishing</vt:lpstr>
      <vt:lpstr>Vhishing</vt:lpstr>
      <vt:lpstr>Social network phishing</vt:lpstr>
      <vt:lpstr>Come riconoscere gli attacchi?  Come proteggersi?</vt:lpstr>
      <vt:lpstr>Anti-phishing</vt:lpstr>
      <vt:lpstr>Come riparare al danno subito?</vt:lpstr>
      <vt:lpstr>A chi denunciarlo?</vt:lpstr>
      <vt:lpstr>7 Agosto 2020 Truffe, coppia vittima di vhishing:  "Ci hanno telefonato con il numero della banca: via 8mila euro"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
  <cp:revision>1</cp:revision>
  <dcterms:created xsi:type="dcterms:W3CDTF">2021-02-15T16:02:40Z</dcterms:created>
  <dcterms:modified xsi:type="dcterms:W3CDTF">2021-02-22T18:18:07Z</dcterms:modified>
</cp:coreProperties>
</file>