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image/png" Extension="png"/>
  <Default ContentType="application/vnd.openxmlformats-package.relationships+xml" Extension="rels"/>
  <Override ContentType="application/vnd.ms-office.drawingml.diagramDrawing+xml" PartName="/ppt/diagrams/drawing1.xml"/>
  <Override ContentType="application/vnd.openxmlformats-officedocument.drawingml.diagramColors+xml" PartName="/ppt/diagrams/colors1.xml"/>
  <Override ContentType="application/vnd.openxmlformats-officedocument.drawingml.diagramStyle+xml" PartName="/ppt/diagrams/quickStyle1.xml"/>
  <Override ContentType="application/vnd.openxmlformats-officedocument.theme+xml" PartName="/ppt/theme/theme1.xml"/>
  <Override ContentType="application/vnd.openxmlformats-officedocument.drawingml.diagramLayout+xml" PartName="/ppt/diagrams/layout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+xml" PartName="/ppt/slides/slide1.xml"/>
  <Override ContentType="application/vnd.openxmlformats-officedocument.presentationml.slide+xml" PartName="/ppt/slides/slide4.xml"/>
  <Override ContentType="application/vnd.openxmlformats-officedocument.presentationml.slide+xml" PartName="/ppt/slides/slide6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drawingml.diagramData+xml" PartName="/ppt/diagrams/data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y="6858000" cx="12192000"/>
  <p:notesSz cx="6858000" cy="9144000"/>
  <p:defaultTextStyle>
    <a:defPPr lvl="0">
      <a:defRPr lang="en-US"/>
    </a:defPPr>
    <a:lvl1pPr defTabSz="4572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4572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4572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4572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4572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4572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4572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4572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4572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" Type="http://schemas.openxmlformats.org/officeDocument/2006/relationships/presProps" Target="presProps1.xml"/><Relationship Id="rId10" Type="http://schemas.openxmlformats.org/officeDocument/2006/relationships/slide" Target="slides/slide7.xml"/><Relationship Id="rId5" Type="http://schemas.openxmlformats.org/officeDocument/2006/relationships/slide" Target="slides/slide2.xml"/><Relationship Id="rId8" Type="http://schemas.openxmlformats.org/officeDocument/2006/relationships/slide" Target="slides/slide5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3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14B4BB-C35A-4F97-86D5-64747065387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6B67798-6F49-4534-BD69-E87C878A1396}">
      <dgm:prSet/>
      <dgm:spPr>
        <a:ln>
          <a:solidFill>
            <a:srgbClr val="FF0000"/>
          </a:solidFill>
        </a:ln>
      </dgm:spPr>
      <dgm:t>
        <a:bodyPr/>
        <a:lstStyle/>
        <a:p>
          <a:r>
            <a:rPr lang="it-IT" b="1" dirty="0"/>
            <a:t>1 </a:t>
          </a:r>
          <a:r>
            <a:rPr lang="it-IT" dirty="0"/>
            <a:t> ogni esercizio commerciale che vorrà aderire, dovrà fare richiesta alla Banca dell’apposito lettore per l'impronta digitale. </a:t>
          </a:r>
          <a:endParaRPr lang="en-US" dirty="0"/>
        </a:p>
      </dgm:t>
    </dgm:pt>
    <dgm:pt modelId="{C036AC41-CFE8-477B-8986-8B0D98AEEA5F}" type="parTrans" cxnId="{AEF6C1A3-B947-43A6-92DB-9843D8C5DE5D}">
      <dgm:prSet/>
      <dgm:spPr/>
      <dgm:t>
        <a:bodyPr/>
        <a:lstStyle/>
        <a:p>
          <a:endParaRPr lang="en-US"/>
        </a:p>
      </dgm:t>
    </dgm:pt>
    <dgm:pt modelId="{37027FE6-0D5D-42DB-BDA2-DC0794A64D1D}" type="sibTrans" cxnId="{AEF6C1A3-B947-43A6-92DB-9843D8C5DE5D}">
      <dgm:prSet/>
      <dgm:spPr/>
      <dgm:t>
        <a:bodyPr/>
        <a:lstStyle/>
        <a:p>
          <a:endParaRPr lang="en-US"/>
        </a:p>
      </dgm:t>
    </dgm:pt>
    <dgm:pt modelId="{3C8308C2-FD11-4A3A-A3F9-912EE735F458}">
      <dgm:prSet/>
      <dgm:spPr>
        <a:ln>
          <a:solidFill>
            <a:srgbClr val="FF0000"/>
          </a:solidFill>
        </a:ln>
      </dgm:spPr>
      <dgm:t>
        <a:bodyPr/>
        <a:lstStyle/>
        <a:p>
          <a:pPr rtl="0"/>
          <a:r>
            <a:rPr lang="it-IT" b="1" dirty="0"/>
            <a:t>2  </a:t>
          </a:r>
          <a:r>
            <a:rPr lang="it-IT" dirty="0"/>
            <a:t>i consumatori dovranno recarsi in Banca per attivare il servizio, registrando la propria impronta e collegandola al conto corrente</a:t>
          </a:r>
          <a:r>
            <a:rPr lang="it-IT" dirty="0">
              <a:latin typeface="Franklin Gothic Book" panose="020B0503020102020204"/>
            </a:rPr>
            <a:t> </a:t>
          </a:r>
          <a:endParaRPr lang="en-US" dirty="0"/>
        </a:p>
      </dgm:t>
    </dgm:pt>
    <dgm:pt modelId="{EF5AB942-81DB-4FA0-B29D-E02F3E6EE06E}" type="parTrans" cxnId="{839444E5-9076-44FF-B9D0-08769B0174A1}">
      <dgm:prSet/>
      <dgm:spPr/>
      <dgm:t>
        <a:bodyPr/>
        <a:lstStyle/>
        <a:p>
          <a:endParaRPr lang="en-US"/>
        </a:p>
      </dgm:t>
    </dgm:pt>
    <dgm:pt modelId="{62074B3E-6A34-455B-93FE-8F30CD782787}" type="sibTrans" cxnId="{839444E5-9076-44FF-B9D0-08769B0174A1}">
      <dgm:prSet/>
      <dgm:spPr/>
      <dgm:t>
        <a:bodyPr/>
        <a:lstStyle/>
        <a:p>
          <a:endParaRPr lang="en-US"/>
        </a:p>
      </dgm:t>
    </dgm:pt>
    <dgm:pt modelId="{F17A5163-7C1F-43A1-AFD5-731C96BF4698}" type="pres">
      <dgm:prSet presAssocID="{4414B4BB-C35A-4F97-86D5-64747065387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5A127B0-3D8E-4794-8985-C508680B6056}" type="pres">
      <dgm:prSet presAssocID="{06B67798-6F49-4534-BD69-E87C878A1396}" presName="hierRoot1" presStyleCnt="0"/>
      <dgm:spPr/>
    </dgm:pt>
    <dgm:pt modelId="{E3359125-71F1-4014-A1BF-01CB20F40785}" type="pres">
      <dgm:prSet presAssocID="{06B67798-6F49-4534-BD69-E87C878A1396}" presName="composite" presStyleCnt="0"/>
      <dgm:spPr/>
    </dgm:pt>
    <dgm:pt modelId="{169EAF89-6AEC-43BB-B260-4EA680E3CD04}" type="pres">
      <dgm:prSet presAssocID="{06B67798-6F49-4534-BD69-E87C878A1396}" presName="background" presStyleLbl="node0" presStyleIdx="0" presStyleCnt="2"/>
      <dgm:spPr>
        <a:solidFill>
          <a:srgbClr val="FF0000">
            <a:alpha val="60000"/>
          </a:srgbClr>
        </a:solidFill>
      </dgm:spPr>
    </dgm:pt>
    <dgm:pt modelId="{5FB80E3B-8908-415D-947B-A7D8290CFC2E}" type="pres">
      <dgm:prSet presAssocID="{06B67798-6F49-4534-BD69-E87C878A1396}" presName="text" presStyleLbl="fgAcc0" presStyleIdx="0" presStyleCnt="2" custScaleY="100001" custLinFactNeighborX="-4954" custLinFactNeighborY="421">
        <dgm:presLayoutVars>
          <dgm:chPref val="3"/>
        </dgm:presLayoutVars>
      </dgm:prSet>
      <dgm:spPr/>
    </dgm:pt>
    <dgm:pt modelId="{62C55F5D-69FA-40D3-983C-4B95EE2D40A6}" type="pres">
      <dgm:prSet presAssocID="{06B67798-6F49-4534-BD69-E87C878A1396}" presName="hierChild2" presStyleCnt="0"/>
      <dgm:spPr/>
    </dgm:pt>
    <dgm:pt modelId="{56669629-7642-403B-99ED-F225AF5738F7}" type="pres">
      <dgm:prSet presAssocID="{3C8308C2-FD11-4A3A-A3F9-912EE735F458}" presName="hierRoot1" presStyleCnt="0"/>
      <dgm:spPr/>
    </dgm:pt>
    <dgm:pt modelId="{708B17FF-97CE-451A-A70A-4CE70E3F3156}" type="pres">
      <dgm:prSet presAssocID="{3C8308C2-FD11-4A3A-A3F9-912EE735F458}" presName="composite" presStyleCnt="0"/>
      <dgm:spPr/>
    </dgm:pt>
    <dgm:pt modelId="{4B851320-EF84-4F0A-913D-6F259FAE3F52}" type="pres">
      <dgm:prSet presAssocID="{3C8308C2-FD11-4A3A-A3F9-912EE735F458}" presName="background" presStyleLbl="node0" presStyleIdx="1" presStyleCnt="2"/>
      <dgm:spPr>
        <a:solidFill>
          <a:srgbClr val="FF0000">
            <a:alpha val="60000"/>
          </a:srgbClr>
        </a:solidFill>
      </dgm:spPr>
    </dgm:pt>
    <dgm:pt modelId="{7A4613EE-BBFB-4A89-858D-D396E65D0F11}" type="pres">
      <dgm:prSet presAssocID="{3C8308C2-FD11-4A3A-A3F9-912EE735F458}" presName="text" presStyleLbl="fgAcc0" presStyleIdx="1" presStyleCnt="2" custLinFactNeighborX="4711" custLinFactNeighborY="423">
        <dgm:presLayoutVars>
          <dgm:chPref val="3"/>
        </dgm:presLayoutVars>
      </dgm:prSet>
      <dgm:spPr/>
    </dgm:pt>
    <dgm:pt modelId="{091FCB63-5944-4D1C-9710-358E90E751A2}" type="pres">
      <dgm:prSet presAssocID="{3C8308C2-FD11-4A3A-A3F9-912EE735F458}" presName="hierChild2" presStyleCnt="0"/>
      <dgm:spPr/>
    </dgm:pt>
  </dgm:ptLst>
  <dgm:cxnLst>
    <dgm:cxn modelId="{39C2095F-0B12-473D-A41A-BBA87BC781C1}" type="presOf" srcId="{06B67798-6F49-4534-BD69-E87C878A1396}" destId="{5FB80E3B-8908-415D-947B-A7D8290CFC2E}" srcOrd="0" destOrd="0" presId="urn:microsoft.com/office/officeart/2005/8/layout/hierarchy1"/>
    <dgm:cxn modelId="{DF992F73-C379-4459-882C-B6559DF5C746}" type="presOf" srcId="{4414B4BB-C35A-4F97-86D5-647470653876}" destId="{F17A5163-7C1F-43A1-AFD5-731C96BF4698}" srcOrd="0" destOrd="0" presId="urn:microsoft.com/office/officeart/2005/8/layout/hierarchy1"/>
    <dgm:cxn modelId="{AEF6C1A3-B947-43A6-92DB-9843D8C5DE5D}" srcId="{4414B4BB-C35A-4F97-86D5-647470653876}" destId="{06B67798-6F49-4534-BD69-E87C878A1396}" srcOrd="0" destOrd="0" parTransId="{C036AC41-CFE8-477B-8986-8B0D98AEEA5F}" sibTransId="{37027FE6-0D5D-42DB-BDA2-DC0794A64D1D}"/>
    <dgm:cxn modelId="{F689F9B8-FB7B-49A3-9F61-6B4B8A6CA179}" type="presOf" srcId="{3C8308C2-FD11-4A3A-A3F9-912EE735F458}" destId="{7A4613EE-BBFB-4A89-858D-D396E65D0F11}" srcOrd="0" destOrd="0" presId="urn:microsoft.com/office/officeart/2005/8/layout/hierarchy1"/>
    <dgm:cxn modelId="{839444E5-9076-44FF-B9D0-08769B0174A1}" srcId="{4414B4BB-C35A-4F97-86D5-647470653876}" destId="{3C8308C2-FD11-4A3A-A3F9-912EE735F458}" srcOrd="1" destOrd="0" parTransId="{EF5AB942-81DB-4FA0-B29D-E02F3E6EE06E}" sibTransId="{62074B3E-6A34-455B-93FE-8F30CD782787}"/>
    <dgm:cxn modelId="{97505503-EEF3-477F-9E9E-D9F2875F1328}" type="presParOf" srcId="{F17A5163-7C1F-43A1-AFD5-731C96BF4698}" destId="{75A127B0-3D8E-4794-8985-C508680B6056}" srcOrd="0" destOrd="0" presId="urn:microsoft.com/office/officeart/2005/8/layout/hierarchy1"/>
    <dgm:cxn modelId="{23F94C59-40B9-4D63-99B0-EF0455E445FC}" type="presParOf" srcId="{75A127B0-3D8E-4794-8985-C508680B6056}" destId="{E3359125-71F1-4014-A1BF-01CB20F40785}" srcOrd="0" destOrd="0" presId="urn:microsoft.com/office/officeart/2005/8/layout/hierarchy1"/>
    <dgm:cxn modelId="{136BBDBE-14DC-426C-BF45-78675A71D16F}" type="presParOf" srcId="{E3359125-71F1-4014-A1BF-01CB20F40785}" destId="{169EAF89-6AEC-43BB-B260-4EA680E3CD04}" srcOrd="0" destOrd="0" presId="urn:microsoft.com/office/officeart/2005/8/layout/hierarchy1"/>
    <dgm:cxn modelId="{7C2412F7-ACC7-43C3-9751-6A1B4A478478}" type="presParOf" srcId="{E3359125-71F1-4014-A1BF-01CB20F40785}" destId="{5FB80E3B-8908-415D-947B-A7D8290CFC2E}" srcOrd="1" destOrd="0" presId="urn:microsoft.com/office/officeart/2005/8/layout/hierarchy1"/>
    <dgm:cxn modelId="{B627A933-1DAA-49C4-916F-E0D0A077E385}" type="presParOf" srcId="{75A127B0-3D8E-4794-8985-C508680B6056}" destId="{62C55F5D-69FA-40D3-983C-4B95EE2D40A6}" srcOrd="1" destOrd="0" presId="urn:microsoft.com/office/officeart/2005/8/layout/hierarchy1"/>
    <dgm:cxn modelId="{C0E00FF0-271C-4004-8ACC-4A79E584BB8C}" type="presParOf" srcId="{F17A5163-7C1F-43A1-AFD5-731C96BF4698}" destId="{56669629-7642-403B-99ED-F225AF5738F7}" srcOrd="1" destOrd="0" presId="urn:microsoft.com/office/officeart/2005/8/layout/hierarchy1"/>
    <dgm:cxn modelId="{87250246-D333-458A-A9F0-FA0A0B4DAF57}" type="presParOf" srcId="{56669629-7642-403B-99ED-F225AF5738F7}" destId="{708B17FF-97CE-451A-A70A-4CE70E3F3156}" srcOrd="0" destOrd="0" presId="urn:microsoft.com/office/officeart/2005/8/layout/hierarchy1"/>
    <dgm:cxn modelId="{55F48B79-BEEF-4E7E-95C3-8A810099BA8D}" type="presParOf" srcId="{708B17FF-97CE-451A-A70A-4CE70E3F3156}" destId="{4B851320-EF84-4F0A-913D-6F259FAE3F52}" srcOrd="0" destOrd="0" presId="urn:microsoft.com/office/officeart/2005/8/layout/hierarchy1"/>
    <dgm:cxn modelId="{2ACB60ED-16F4-463F-B083-8AE36EF777CA}" type="presParOf" srcId="{708B17FF-97CE-451A-A70A-4CE70E3F3156}" destId="{7A4613EE-BBFB-4A89-858D-D396E65D0F11}" srcOrd="1" destOrd="0" presId="urn:microsoft.com/office/officeart/2005/8/layout/hierarchy1"/>
    <dgm:cxn modelId="{C9BD5AA8-C50B-460A-9A42-4D18D4DBA2F8}" type="presParOf" srcId="{56669629-7642-403B-99ED-F225AF5738F7}" destId="{091FCB63-5944-4D1C-9710-358E90E751A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9EAF89-6AEC-43BB-B260-4EA680E3CD04}">
      <dsp:nvSpPr>
        <dsp:cNvPr id="0" name=""/>
        <dsp:cNvSpPr/>
      </dsp:nvSpPr>
      <dsp:spPr>
        <a:xfrm>
          <a:off x="216196" y="1737"/>
          <a:ext cx="4140200" cy="2629053"/>
        </a:xfrm>
        <a:prstGeom prst="roundRect">
          <a:avLst>
            <a:gd name="adj" fmla="val 10000"/>
          </a:avLst>
        </a:prstGeom>
        <a:solidFill>
          <a:srgbClr val="FF0000">
            <a:alpha val="60000"/>
          </a:srgb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80E3B-8908-415D-947B-A7D8290CFC2E}">
      <dsp:nvSpPr>
        <dsp:cNvPr id="0" name=""/>
        <dsp:cNvSpPr/>
      </dsp:nvSpPr>
      <dsp:spPr>
        <a:xfrm>
          <a:off x="676219" y="438759"/>
          <a:ext cx="4140200" cy="26290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b="1" kern="1200" dirty="0"/>
            <a:t>1 </a:t>
          </a:r>
          <a:r>
            <a:rPr lang="it-IT" sz="2700" kern="1200" dirty="0"/>
            <a:t> ogni esercizio commerciale che vorrà aderire, dovrà fare richiesta alla Banca dell’apposito lettore per l'impronta digitale. </a:t>
          </a:r>
          <a:endParaRPr lang="en-US" sz="2700" kern="1200" dirty="0"/>
        </a:p>
      </dsp:txBody>
      <dsp:txXfrm>
        <a:off x="753221" y="515761"/>
        <a:ext cx="3986196" cy="2475049"/>
      </dsp:txXfrm>
    </dsp:sp>
    <dsp:sp modelId="{4B851320-EF84-4F0A-913D-6F259FAE3F52}">
      <dsp:nvSpPr>
        <dsp:cNvPr id="0" name=""/>
        <dsp:cNvSpPr/>
      </dsp:nvSpPr>
      <dsp:spPr>
        <a:xfrm>
          <a:off x="5676593" y="1764"/>
          <a:ext cx="4140200" cy="2629027"/>
        </a:xfrm>
        <a:prstGeom prst="roundRect">
          <a:avLst>
            <a:gd name="adj" fmla="val 10000"/>
          </a:avLst>
        </a:prstGeom>
        <a:solidFill>
          <a:srgbClr val="FF0000">
            <a:alpha val="60000"/>
          </a:srgb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4613EE-BBFB-4A89-858D-D396E65D0F11}">
      <dsp:nvSpPr>
        <dsp:cNvPr id="0" name=""/>
        <dsp:cNvSpPr/>
      </dsp:nvSpPr>
      <dsp:spPr>
        <a:xfrm>
          <a:off x="6136615" y="438785"/>
          <a:ext cx="4140200" cy="262902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700" b="1" kern="1200" dirty="0"/>
            <a:t>2  </a:t>
          </a:r>
          <a:r>
            <a:rPr lang="it-IT" sz="2700" kern="1200" dirty="0"/>
            <a:t>i consumatori dovranno recarsi in Banca per attivare il servizio, registrando la propria impronta e collegandola al conto corrente</a:t>
          </a:r>
          <a:r>
            <a:rPr lang="it-IT" sz="2700" kern="1200" dirty="0">
              <a:latin typeface="Franklin Gothic Book" panose="020B0503020102020204"/>
            </a:rPr>
            <a:t> </a:t>
          </a:r>
          <a:endParaRPr lang="en-US" sz="2700" kern="1200" dirty="0"/>
        </a:p>
      </dsp:txBody>
      <dsp:txXfrm>
        <a:off x="6213617" y="515787"/>
        <a:ext cx="3986196" cy="24750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229522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423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36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828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0730102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4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5/4/20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2834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106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pPr/>
              <a:t>5/4/20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561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315269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031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5/4/20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08762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2417" y="2490668"/>
            <a:ext cx="6194673" cy="851544"/>
          </a:xfrm>
        </p:spPr>
        <p:txBody>
          <a:bodyPr>
            <a:noAutofit/>
          </a:bodyPr>
          <a:lstStyle/>
          <a:p>
            <a:r>
              <a:rPr lang="en-US" sz="5400" dirty="0" err="1">
                <a:solidFill>
                  <a:schemeClr val="tx1"/>
                </a:solidFill>
                <a:latin typeface="Arial Black"/>
              </a:rPr>
              <a:t>uni</a:t>
            </a:r>
            <a:r>
              <a:rPr lang="en-US" sz="5400" dirty="0" err="1">
                <a:solidFill>
                  <a:srgbClr val="FF0000"/>
                </a:solidFill>
                <a:latin typeface="Arial Black"/>
              </a:rPr>
              <a:t>FINGER</a:t>
            </a:r>
            <a:r>
              <a:rPr lang="en-US" sz="5400" dirty="0" err="1">
                <a:solidFill>
                  <a:schemeClr val="tx1"/>
                </a:solidFill>
                <a:latin typeface="Arial Black"/>
              </a:rPr>
              <a:t>pos</a:t>
            </a:r>
            <a:endParaRPr lang="en-US" sz="5400" dirty="0">
              <a:solidFill>
                <a:schemeClr val="tx1"/>
              </a:solidFill>
              <a:latin typeface="Constantia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AFD2AE9D-F596-442E-994A-C1833E8B8E6C}"/>
              </a:ext>
            </a:extLst>
          </p:cNvPr>
          <p:cNvSpPr txBox="1"/>
          <p:nvPr/>
        </p:nvSpPr>
        <p:spPr>
          <a:xfrm>
            <a:off x="6024204" y="3602296"/>
            <a:ext cx="37821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i="1" dirty="0">
                <a:latin typeface="Constantia"/>
              </a:rPr>
              <a:t>Istituto Paolo Boselli – Torino – III A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D0396EAA-6E57-2C4C-AD0A-553074E971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3873" y="521013"/>
            <a:ext cx="1265726" cy="650945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018CD02-0CAD-124C-866F-95DA3824B228}"/>
              </a:ext>
            </a:extLst>
          </p:cNvPr>
          <p:cNvSpPr txBox="1"/>
          <p:nvPr/>
        </p:nvSpPr>
        <p:spPr>
          <a:xfrm>
            <a:off x="11808372" y="641656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15" name="Immagine 14">
            <a:extLst>
              <a:ext uri="{FF2B5EF4-FFF2-40B4-BE49-F238E27FC236}">
                <a16:creationId xmlns:a16="http://schemas.microsoft.com/office/drawing/2014/main" id="{8FA0A9DE-D236-C44B-B86B-82EAB6CE92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85169" y="6226066"/>
            <a:ext cx="1168400" cy="381000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C6D42C6-BF70-F642-9ACF-96C67CC3DAEF}"/>
              </a:ext>
            </a:extLst>
          </p:cNvPr>
          <p:cNvSpPr txBox="1"/>
          <p:nvPr/>
        </p:nvSpPr>
        <p:spPr>
          <a:xfrm>
            <a:off x="6203308" y="4231712"/>
            <a:ext cx="342392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it-IT" sz="1400" i="1" dirty="0">
                <a:latin typeface="Constantia"/>
              </a:rPr>
              <a:t>COD. MECCANOGRAFICO TOIS</a:t>
            </a:r>
            <a:r>
              <a:rPr lang="it-IT" i="1" dirty="0">
                <a:latin typeface="Constantia"/>
              </a:rPr>
              <a:t>052008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1EEAA60-EDD9-6E46-8D06-195C22E65BA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2603" y="1390842"/>
            <a:ext cx="3610848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082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54C0AC-912A-4C7B-AB28-61C0A342F0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562" y="737093"/>
            <a:ext cx="9601200" cy="14859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5400" b="1" dirty="0">
                <a:solidFill>
                  <a:schemeClr val="tx1"/>
                </a:solidFill>
                <a:latin typeface="Arial Black"/>
              </a:rPr>
              <a:t>CHE COS'E' ? 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1F1A94BC-9C66-4CF2-9AF6-6D499EC0BBC4}"/>
              </a:ext>
            </a:extLst>
          </p:cNvPr>
          <p:cNvSpPr txBox="1"/>
          <p:nvPr/>
        </p:nvSpPr>
        <p:spPr>
          <a:xfrm>
            <a:off x="1023562" y="1923897"/>
            <a:ext cx="6582059" cy="3581400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algn="just" defTabSz="914400">
              <a:lnSpc>
                <a:spcPct val="94000"/>
              </a:lnSpc>
              <a:spcAft>
                <a:spcPts val="200"/>
              </a:spcAft>
            </a:pPr>
            <a:r>
              <a:rPr lang="en-US" sz="2400" dirty="0">
                <a:solidFill>
                  <a:schemeClr val="tx2"/>
                </a:solidFill>
              </a:rPr>
              <a:t>E' </a:t>
            </a:r>
            <a:r>
              <a:rPr lang="en-US" sz="2400" dirty="0" err="1">
                <a:solidFill>
                  <a:schemeClr val="tx2"/>
                </a:solidFill>
              </a:rPr>
              <a:t>un’idea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innovativa</a:t>
            </a:r>
            <a:r>
              <a:rPr lang="en-US" sz="2400" dirty="0">
                <a:solidFill>
                  <a:schemeClr val="tx2"/>
                </a:solidFill>
              </a:rPr>
              <a:t> per </a:t>
            </a:r>
            <a:r>
              <a:rPr lang="en-US" sz="2400" dirty="0" err="1">
                <a:solidFill>
                  <a:schemeClr val="tx2"/>
                </a:solidFill>
              </a:rPr>
              <a:t>semplificare</a:t>
            </a:r>
            <a:r>
              <a:rPr lang="en-US" sz="2400" dirty="0">
                <a:solidFill>
                  <a:schemeClr val="tx2"/>
                </a:solidFill>
              </a:rPr>
              <a:t> la vita di </a:t>
            </a:r>
            <a:r>
              <a:rPr lang="en-US" sz="2400" dirty="0" err="1">
                <a:solidFill>
                  <a:schemeClr val="tx2"/>
                </a:solidFill>
              </a:rPr>
              <a:t>tutti</a:t>
            </a:r>
            <a:r>
              <a:rPr lang="en-US" sz="2400" dirty="0">
                <a:solidFill>
                  <a:schemeClr val="tx2"/>
                </a:solidFill>
              </a:rPr>
              <a:t>. </a:t>
            </a:r>
          </a:p>
          <a:p>
            <a:pPr algn="just" defTabSz="914400">
              <a:lnSpc>
                <a:spcPct val="94000"/>
              </a:lnSpc>
              <a:spcAft>
                <a:spcPts val="200"/>
              </a:spcAft>
            </a:pPr>
            <a:endParaRPr lang="it-IT" dirty="0">
              <a:solidFill>
                <a:schemeClr val="tx2"/>
              </a:solidFill>
            </a:endParaRPr>
          </a:p>
          <a:p>
            <a:pPr algn="just" defTabSz="914400">
              <a:lnSpc>
                <a:spcPct val="94000"/>
              </a:lnSpc>
              <a:spcAft>
                <a:spcPts val="200"/>
              </a:spcAft>
            </a:pPr>
            <a:r>
              <a:rPr lang="en-US" sz="2400" dirty="0">
                <a:solidFill>
                  <a:schemeClr val="tx2"/>
                </a:solidFill>
              </a:rPr>
              <a:t>E' un </a:t>
            </a:r>
            <a:r>
              <a:rPr lang="en-US" sz="2400" dirty="0" err="1">
                <a:solidFill>
                  <a:schemeClr val="tx2"/>
                </a:solidFill>
              </a:rPr>
              <a:t>metodo</a:t>
            </a:r>
            <a:r>
              <a:rPr lang="en-US" sz="2400" dirty="0">
                <a:solidFill>
                  <a:schemeClr val="tx2"/>
                </a:solidFill>
              </a:rPr>
              <a:t> di </a:t>
            </a:r>
            <a:r>
              <a:rPr lang="en-US" sz="2400" dirty="0" err="1">
                <a:solidFill>
                  <a:schemeClr val="tx2"/>
                </a:solidFill>
              </a:rPr>
              <a:t>pagamento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rivoluzionario</a:t>
            </a:r>
            <a:r>
              <a:rPr lang="en-US" sz="2400" dirty="0">
                <a:solidFill>
                  <a:schemeClr val="tx2"/>
                </a:solidFill>
              </a:rPr>
              <a:t>:</a:t>
            </a:r>
          </a:p>
          <a:p>
            <a:pPr marL="342900" indent="-342900" algn="just" defTabSz="914400">
              <a:lnSpc>
                <a:spcPct val="94000"/>
              </a:lnSpc>
              <a:spcAft>
                <a:spcPts val="200"/>
              </a:spcAft>
              <a:buBlip>
                <a:blip r:embed="rId2"/>
              </a:buBlip>
            </a:pPr>
            <a:r>
              <a:rPr lang="en-US" sz="2400" dirty="0" err="1">
                <a:solidFill>
                  <a:schemeClr val="tx2"/>
                </a:solidFill>
              </a:rPr>
              <a:t>Nessun</a:t>
            </a:r>
            <a:r>
              <a:rPr lang="en-US" sz="2400" dirty="0">
                <a:solidFill>
                  <a:schemeClr val="tx2"/>
                </a:solidFill>
              </a:rPr>
              <a:t> PIN </a:t>
            </a:r>
            <a:endParaRPr lang="en-US" dirty="0">
              <a:solidFill>
                <a:schemeClr val="tx2"/>
              </a:solidFill>
            </a:endParaRPr>
          </a:p>
          <a:p>
            <a:pPr marL="342900" indent="-342900" algn="just" defTabSz="914400">
              <a:lnSpc>
                <a:spcPct val="94000"/>
              </a:lnSpc>
              <a:spcAft>
                <a:spcPts val="200"/>
              </a:spcAft>
              <a:buBlip>
                <a:blip r:embed="rId2"/>
              </a:buBlip>
            </a:pPr>
            <a:r>
              <a:rPr lang="en-US" sz="2400" dirty="0" err="1">
                <a:solidFill>
                  <a:schemeClr val="tx2"/>
                </a:solidFill>
              </a:rPr>
              <a:t>Nessuna</a:t>
            </a:r>
            <a:r>
              <a:rPr lang="en-US" sz="2400" dirty="0">
                <a:solidFill>
                  <a:schemeClr val="tx2"/>
                </a:solidFill>
              </a:rPr>
              <a:t> carta di </a:t>
            </a:r>
            <a:r>
              <a:rPr lang="en-US" sz="2400" dirty="0" err="1">
                <a:solidFill>
                  <a:schemeClr val="tx2"/>
                </a:solidFill>
              </a:rPr>
              <a:t>credito</a:t>
            </a:r>
            <a:endParaRPr lang="en-US" sz="2400" dirty="0">
              <a:solidFill>
                <a:schemeClr val="tx2"/>
              </a:solidFill>
            </a:endParaRPr>
          </a:p>
          <a:p>
            <a:pPr algn="just" defTabSz="914400">
              <a:lnSpc>
                <a:spcPct val="94000"/>
              </a:lnSpc>
              <a:spcAft>
                <a:spcPts val="200"/>
              </a:spcAft>
            </a:pPr>
            <a:endParaRPr lang="en-US" dirty="0">
              <a:solidFill>
                <a:schemeClr val="tx2"/>
              </a:solidFill>
            </a:endParaRPr>
          </a:p>
          <a:p>
            <a:pPr algn="just" defTabSz="914400">
              <a:lnSpc>
                <a:spcPct val="94000"/>
              </a:lnSpc>
              <a:spcAft>
                <a:spcPts val="200"/>
              </a:spcAft>
            </a:pPr>
            <a:r>
              <a:rPr lang="en-US" sz="2400" dirty="0" err="1">
                <a:solidFill>
                  <a:schemeClr val="tx2"/>
                </a:solidFill>
              </a:rPr>
              <a:t>Grazie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all’impronta</a:t>
            </a:r>
            <a:r>
              <a:rPr lang="en-US" sz="2400" dirty="0">
                <a:solidFill>
                  <a:schemeClr val="tx2"/>
                </a:solidFill>
              </a:rPr>
              <a:t> del </a:t>
            </a:r>
            <a:r>
              <a:rPr lang="en-US" sz="2400" dirty="0" err="1">
                <a:solidFill>
                  <a:schemeClr val="tx2"/>
                </a:solidFill>
              </a:rPr>
              <a:t>pollice</a:t>
            </a:r>
            <a:r>
              <a:rPr lang="en-US" sz="2400" dirty="0">
                <a:solidFill>
                  <a:schemeClr val="tx2"/>
                </a:solidFill>
              </a:rPr>
              <a:t>, </a:t>
            </a:r>
            <a:r>
              <a:rPr lang="en-US" sz="2400" dirty="0" err="1">
                <a:solidFill>
                  <a:schemeClr val="tx2"/>
                </a:solidFill>
              </a:rPr>
              <a:t>si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potrà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pagare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qualsiasi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cosa</a:t>
            </a:r>
            <a:r>
              <a:rPr lang="en-US" sz="2400" dirty="0">
                <a:solidFill>
                  <a:schemeClr val="tx2"/>
                </a:solidFill>
              </a:rPr>
              <a:t>: </a:t>
            </a:r>
            <a:r>
              <a:rPr lang="en-US" sz="2400" dirty="0" err="1">
                <a:solidFill>
                  <a:schemeClr val="tx2"/>
                </a:solidFill>
              </a:rPr>
              <a:t>dai</a:t>
            </a:r>
            <a:r>
              <a:rPr lang="en-US" sz="2400" dirty="0">
                <a:solidFill>
                  <a:schemeClr val="tx2"/>
                </a:solidFill>
              </a:rPr>
              <a:t> </a:t>
            </a:r>
            <a:r>
              <a:rPr lang="en-US" sz="2400" dirty="0" err="1">
                <a:solidFill>
                  <a:schemeClr val="tx2"/>
                </a:solidFill>
              </a:rPr>
              <a:t>vestiti</a:t>
            </a:r>
            <a:r>
              <a:rPr lang="en-US" sz="2400" dirty="0">
                <a:solidFill>
                  <a:schemeClr val="tx2"/>
                </a:solidFill>
              </a:rPr>
              <a:t> ai libri. </a:t>
            </a:r>
            <a:r>
              <a:rPr lang="en-US" sz="2000" dirty="0">
                <a:solidFill>
                  <a:schemeClr val="tx2"/>
                </a:solidFill>
              </a:rPr>
              <a:t>         </a:t>
            </a:r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4" name="Immagine 4" descr="Immagine che contiene persona, interni, remoto, tenendo&#10;&#10;Descrizione generata con affidabilità molto elevata">
            <a:extLst>
              <a:ext uri="{FF2B5EF4-FFF2-40B4-BE49-F238E27FC236}">
                <a16:creationId xmlns:a16="http://schemas.microsoft.com/office/drawing/2014/main" id="{C1A3958A-66CA-4548-9A02-B3C1F7F544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62689" y="2407177"/>
            <a:ext cx="3710842" cy="2148972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9BC0B8F3-964C-1B49-B96E-4CAFE2C737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3550" y="6060579"/>
            <a:ext cx="1062938" cy="546654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B21A8604-C0A0-984A-A6D2-283896B2DD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59234" y="6226233"/>
            <a:ext cx="1168400" cy="38100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92F9F428-03D5-B941-B7F8-1D1BCE24EFEC}"/>
              </a:ext>
            </a:extLst>
          </p:cNvPr>
          <p:cNvSpPr/>
          <p:nvPr/>
        </p:nvSpPr>
        <p:spPr>
          <a:xfrm>
            <a:off x="9624989" y="485745"/>
            <a:ext cx="22395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Arial Black"/>
              </a:rPr>
              <a:t>Uni</a:t>
            </a:r>
            <a:r>
              <a:rPr lang="en-US" sz="2000" dirty="0" err="1">
                <a:solidFill>
                  <a:srgbClr val="FF0000"/>
                </a:solidFill>
                <a:latin typeface="Arial Black"/>
              </a:rPr>
              <a:t>FINGER</a:t>
            </a:r>
            <a:r>
              <a:rPr lang="en-US" sz="2000" dirty="0" err="1">
                <a:latin typeface="Arial Black"/>
              </a:rPr>
              <a:t>Pos</a:t>
            </a: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2128718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F8BAEC-7AAF-404B-870B-BA34497FA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1457" y="685800"/>
            <a:ext cx="9601200" cy="1485900"/>
          </a:xfrm>
        </p:spPr>
        <p:txBody>
          <a:bodyPr>
            <a:normAutofit/>
          </a:bodyPr>
          <a:lstStyle/>
          <a:p>
            <a:r>
              <a:rPr lang="it-IT" sz="5400" b="1" dirty="0">
                <a:solidFill>
                  <a:schemeClr val="tx1"/>
                </a:solidFill>
                <a:latin typeface="Arial Black"/>
              </a:rPr>
              <a:t>IN CHE MODO?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40FE3AA-E375-4F53-B028-7B0D2BFD68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1457" y="2286000"/>
            <a:ext cx="6206646" cy="3581400"/>
          </a:xfrm>
        </p:spPr>
        <p:txBody>
          <a:bodyPr vert="horz" lIns="91440" tIns="45720" rIns="91440" bIns="45720" rtlCol="0" anchor="t">
            <a:noAutofit/>
          </a:bodyPr>
          <a:lstStyle/>
          <a:p>
            <a:pPr algn="just">
              <a:buBlip>
                <a:blip r:embed="rId2"/>
              </a:buBlip>
            </a:pPr>
            <a:r>
              <a:rPr lang="it-IT" sz="2400" dirty="0"/>
              <a:t>Aiuterà milioni di persone, magari un po' distratte, o "</a:t>
            </a:r>
            <a:r>
              <a:rPr lang="it-IT" sz="2400" dirty="0" err="1"/>
              <a:t>smemorine</a:t>
            </a:r>
            <a:r>
              <a:rPr lang="it-IT" sz="2400" dirty="0"/>
              <a:t>", ad abbandonare l'ansia di non ricordare il PIN o di perdere la carta di credito.  </a:t>
            </a:r>
            <a:endParaRPr lang="it-IT" dirty="0"/>
          </a:p>
          <a:p>
            <a:pPr algn="just">
              <a:buBlip>
                <a:blip r:embed="rId2"/>
              </a:buBlip>
            </a:pPr>
            <a:r>
              <a:rPr lang="it-IT" sz="2400" dirty="0"/>
              <a:t>Basterà  soltanto appoggiare il pollice su un apposito lettore di impronta digitale, per poter effettuare pagamenti di qualsiasi natura, poiché lo strumento è collegato ad un conto corrente.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05DAB7BD-4EB7-6147-962D-7178F40DD65B}"/>
              </a:ext>
            </a:extLst>
          </p:cNvPr>
          <p:cNvSpPr/>
          <p:nvPr/>
        </p:nvSpPr>
        <p:spPr>
          <a:xfrm>
            <a:off x="9573563" y="386834"/>
            <a:ext cx="2115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 Black"/>
              </a:rPr>
              <a:t> </a:t>
            </a:r>
            <a:r>
              <a:rPr lang="en-US" dirty="0" err="1">
                <a:latin typeface="Arial Black"/>
              </a:rPr>
              <a:t>Uni</a:t>
            </a:r>
            <a:r>
              <a:rPr lang="en-US" dirty="0" err="1">
                <a:solidFill>
                  <a:srgbClr val="FF0000"/>
                </a:solidFill>
                <a:latin typeface="Arial Black"/>
              </a:rPr>
              <a:t>FINGER</a:t>
            </a:r>
            <a:r>
              <a:rPr lang="en-US" dirty="0" err="1">
                <a:latin typeface="Arial Black"/>
              </a:rPr>
              <a:t>Pos</a:t>
            </a:r>
            <a:endParaRPr lang="it-IT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D730671D-D615-5E42-BB75-14412632E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1457" y="5981700"/>
            <a:ext cx="1100357" cy="565898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B0B8B8C-662C-0F4D-9087-D4C3D044FC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48686" y="6166598"/>
            <a:ext cx="1168400" cy="381000"/>
          </a:xfrm>
          <a:prstGeom prst="rect">
            <a:avLst/>
          </a:prstGeom>
        </p:spPr>
      </p:pic>
      <p:pic>
        <p:nvPicPr>
          <p:cNvPr id="15" name="Immagine 14">
            <a:extLst>
              <a:ext uri="{FF2B5EF4-FFF2-40B4-BE49-F238E27FC236}">
                <a16:creationId xmlns:a16="http://schemas.microsoft.com/office/drawing/2014/main" id="{207F4C97-07D7-274F-A734-778546F3CF8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9066" y="2619531"/>
            <a:ext cx="4148020" cy="226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732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80DEA96-60C1-462C-8FD4-F92019EDF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60575"/>
            <a:ext cx="9601200" cy="1485900"/>
          </a:xfrm>
        </p:spPr>
        <p:txBody>
          <a:bodyPr>
            <a:normAutofit/>
          </a:bodyPr>
          <a:lstStyle/>
          <a:p>
            <a:r>
              <a:rPr lang="it-IT" sz="5400" dirty="0">
                <a:solidFill>
                  <a:schemeClr val="tx1"/>
                </a:solidFill>
                <a:latin typeface="Arial Black"/>
              </a:rPr>
              <a:t>FASI</a:t>
            </a:r>
            <a:r>
              <a:rPr lang="it-IT" dirty="0">
                <a:latin typeface="Arial Black"/>
              </a:rPr>
              <a:t> 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26EB1498-7B7B-4A56-9E0A-AAC69AF84D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6095366"/>
              </p:ext>
            </p:extLst>
          </p:nvPr>
        </p:nvGraphicFramePr>
        <p:xfrm>
          <a:off x="1371600" y="1916482"/>
          <a:ext cx="10503074" cy="30678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magine 3">
            <a:extLst>
              <a:ext uri="{FF2B5EF4-FFF2-40B4-BE49-F238E27FC236}">
                <a16:creationId xmlns:a16="http://schemas.microsoft.com/office/drawing/2014/main" id="{99ACE031-3E7D-7948-926B-DB82439ED48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164637" y="6195595"/>
            <a:ext cx="1168400" cy="381000"/>
          </a:xfrm>
          <a:prstGeom prst="rect">
            <a:avLst/>
          </a:prstGeom>
        </p:spPr>
      </p:pic>
      <p:sp>
        <p:nvSpPr>
          <p:cNvPr id="3" name="Rettangolo 2">
            <a:extLst>
              <a:ext uri="{FF2B5EF4-FFF2-40B4-BE49-F238E27FC236}">
                <a16:creationId xmlns:a16="http://schemas.microsoft.com/office/drawing/2014/main" id="{63945EFB-3040-CA4C-A721-9CEB510F5C27}"/>
              </a:ext>
            </a:extLst>
          </p:cNvPr>
          <p:cNvSpPr/>
          <p:nvPr/>
        </p:nvSpPr>
        <p:spPr>
          <a:xfrm>
            <a:off x="9579431" y="401317"/>
            <a:ext cx="2038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Arial Black"/>
              </a:rPr>
              <a:t>Uni</a:t>
            </a:r>
            <a:r>
              <a:rPr lang="en-US" dirty="0" err="1">
                <a:solidFill>
                  <a:srgbClr val="FF0000"/>
                </a:solidFill>
                <a:latin typeface="Arial Black"/>
              </a:rPr>
              <a:t>FINGER</a:t>
            </a:r>
            <a:r>
              <a:rPr lang="en-US" dirty="0" err="1">
                <a:latin typeface="Arial Black"/>
              </a:rPr>
              <a:t>Pos</a:t>
            </a:r>
            <a:endParaRPr lang="it-IT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31E8278C-B10B-E44F-814D-817215548A35}"/>
              </a:ext>
            </a:extLst>
          </p:cNvPr>
          <p:cNvSpPr/>
          <p:nvPr/>
        </p:nvSpPr>
        <p:spPr>
          <a:xfrm>
            <a:off x="1900803" y="5202321"/>
            <a:ext cx="94322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>
                <a:latin typeface="Arial Black"/>
              </a:rPr>
              <a:t>Uni</a:t>
            </a:r>
            <a:r>
              <a:rPr lang="en-US" sz="3200" dirty="0" err="1">
                <a:solidFill>
                  <a:srgbClr val="FF0000"/>
                </a:solidFill>
                <a:latin typeface="Arial Black"/>
              </a:rPr>
              <a:t>FINGER</a:t>
            </a:r>
            <a:r>
              <a:rPr lang="en-US" sz="3200" dirty="0" err="1">
                <a:latin typeface="Arial Black"/>
              </a:rPr>
              <a:t>Pos</a:t>
            </a:r>
            <a:r>
              <a:rPr lang="en-US" sz="3200" dirty="0">
                <a:latin typeface="Arial Black"/>
              </a:rPr>
              <a:t>: </a:t>
            </a:r>
            <a:r>
              <a:rPr lang="en-US" sz="3200" dirty="0" err="1">
                <a:latin typeface="Arial Black"/>
              </a:rPr>
              <a:t>Tecnologia</a:t>
            </a:r>
            <a:r>
              <a:rPr lang="en-US" sz="3200" dirty="0">
                <a:latin typeface="Arial Black"/>
              </a:rPr>
              <a:t> e </a:t>
            </a:r>
            <a:r>
              <a:rPr lang="en-US" sz="3200" dirty="0" err="1">
                <a:latin typeface="Arial Black"/>
              </a:rPr>
              <a:t>Innovazione</a:t>
            </a:r>
            <a:r>
              <a:rPr lang="en-US" sz="3200" dirty="0">
                <a:latin typeface="Arial Black"/>
              </a:rPr>
              <a:t> </a:t>
            </a:r>
            <a:endParaRPr lang="it-IT" sz="3200" dirty="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31553A21-CF7E-9F48-B433-510714670D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371600" y="5956924"/>
            <a:ext cx="1229151" cy="632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825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EF6C9EC-CE1E-40D1-A0F3-36362D4E1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7552" y="701040"/>
            <a:ext cx="9601200" cy="1056673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l"/>
            <a:r>
              <a:rPr lang="en-US" sz="5400" dirty="0">
                <a:solidFill>
                  <a:schemeClr val="tx1"/>
                </a:solidFill>
                <a:latin typeface="Arial Black"/>
              </a:rPr>
              <a:t>A CHI </a:t>
            </a:r>
            <a:r>
              <a:rPr lang="en-US" sz="5400" dirty="0" err="1">
                <a:solidFill>
                  <a:schemeClr val="tx1"/>
                </a:solidFill>
                <a:latin typeface="Arial Black"/>
              </a:rPr>
              <a:t>È</a:t>
            </a:r>
            <a:r>
              <a:rPr lang="en-US" sz="5400" dirty="0">
                <a:solidFill>
                  <a:schemeClr val="tx1"/>
                </a:solidFill>
                <a:latin typeface="Arial Black"/>
              </a:rPr>
              <a:t> RIVOLTO?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746BE2C-8D26-4E71-818C-E86DACF25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552" y="1717657"/>
            <a:ext cx="6751613" cy="35814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 algn="just">
              <a:lnSpc>
                <a:spcPct val="102000"/>
              </a:lnSpc>
              <a:spcAft>
                <a:spcPts val="600"/>
              </a:spcAft>
              <a:buNone/>
            </a:pPr>
            <a:r>
              <a:rPr lang="en-US" sz="2400" dirty="0">
                <a:solidFill>
                  <a:schemeClr val="tx1"/>
                </a:solidFill>
              </a:rPr>
              <a:t>Ai </a:t>
            </a:r>
            <a:r>
              <a:rPr lang="en-US" sz="2400" dirty="0" err="1">
                <a:solidFill>
                  <a:schemeClr val="tx1"/>
                </a:solidFill>
              </a:rPr>
              <a:t>giovani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dai</a:t>
            </a:r>
            <a:r>
              <a:rPr lang="en-US" sz="2400" dirty="0">
                <a:solidFill>
                  <a:schemeClr val="tx1"/>
                </a:solidFill>
              </a:rPr>
              <a:t> 16 </a:t>
            </a:r>
            <a:r>
              <a:rPr lang="en-US" sz="2400" dirty="0" err="1">
                <a:solidFill>
                  <a:schemeClr val="tx1"/>
                </a:solidFill>
              </a:rPr>
              <a:t>ai</a:t>
            </a:r>
            <a:r>
              <a:rPr lang="en-US" sz="2400" dirty="0">
                <a:solidFill>
                  <a:schemeClr val="tx1"/>
                </a:solidFill>
              </a:rPr>
              <a:t> 19 </a:t>
            </a:r>
            <a:r>
              <a:rPr lang="en-US" sz="2400" dirty="0" err="1">
                <a:solidFill>
                  <a:schemeClr val="tx1"/>
                </a:solidFill>
              </a:rPr>
              <a:t>anni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cioè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nostro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futuro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il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cuore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palpitante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della</a:t>
            </a:r>
            <a:r>
              <a:rPr lang="en-US" sz="2400" dirty="0">
                <a:solidFill>
                  <a:schemeClr val="tx1"/>
                </a:solidFill>
              </a:rPr>
              <a:t> nostra </a:t>
            </a:r>
            <a:r>
              <a:rPr lang="en-US" sz="2400" dirty="0" err="1">
                <a:solidFill>
                  <a:schemeClr val="tx1"/>
                </a:solidFill>
              </a:rPr>
              <a:t>società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che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sono</a:t>
            </a:r>
            <a:r>
              <a:rPr lang="en-US" sz="2400" dirty="0">
                <a:solidFill>
                  <a:schemeClr val="tx1"/>
                </a:solidFill>
              </a:rPr>
              <a:t> in una </a:t>
            </a:r>
            <a:r>
              <a:rPr lang="en-US" sz="2400" dirty="0" err="1">
                <a:solidFill>
                  <a:schemeClr val="tx1"/>
                </a:solidFill>
              </a:rPr>
              <a:t>costante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frenesia</a:t>
            </a:r>
            <a:r>
              <a:rPr lang="en-US" sz="2400" dirty="0">
                <a:solidFill>
                  <a:schemeClr val="tx1"/>
                </a:solidFill>
              </a:rPr>
              <a:t> e </a:t>
            </a:r>
            <a:r>
              <a:rPr lang="en-US" sz="2400" dirty="0" err="1">
                <a:solidFill>
                  <a:schemeClr val="tx1"/>
                </a:solidFill>
              </a:rPr>
              <a:t>che</a:t>
            </a:r>
            <a:r>
              <a:rPr lang="en-US" sz="2400" dirty="0">
                <a:solidFill>
                  <a:schemeClr val="tx1"/>
                </a:solidFill>
              </a:rPr>
              <a:t> a volte, non </a:t>
            </a:r>
            <a:r>
              <a:rPr lang="en-US" sz="2400" dirty="0" err="1">
                <a:solidFill>
                  <a:schemeClr val="tx1"/>
                </a:solidFill>
              </a:rPr>
              <a:t>ricordano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tutto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lnSpc>
                <a:spcPct val="102000"/>
              </a:lnSpc>
              <a:spcAft>
                <a:spcPts val="600"/>
              </a:spcAft>
              <a:buNone/>
            </a:pPr>
            <a:r>
              <a:rPr lang="en-US" sz="2400" b="1" u="sng" dirty="0" err="1">
                <a:solidFill>
                  <a:schemeClr val="tx1"/>
                </a:solidFill>
              </a:rPr>
              <a:t>Uni</a:t>
            </a:r>
            <a:r>
              <a:rPr lang="en-US" sz="2400" b="1" u="sng" dirty="0" err="1">
                <a:solidFill>
                  <a:srgbClr val="FF0000"/>
                </a:solidFill>
              </a:rPr>
              <a:t>Finger</a:t>
            </a:r>
            <a:r>
              <a:rPr lang="en-US" sz="2400" b="1" u="sng" dirty="0" err="1">
                <a:solidFill>
                  <a:schemeClr val="tx1"/>
                </a:solidFill>
              </a:rPr>
              <a:t>Pos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nasce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dopo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un’indagine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condotta</a:t>
            </a:r>
            <a:r>
              <a:rPr lang="en-US" sz="2400" dirty="0">
                <a:solidFill>
                  <a:schemeClr val="tx1"/>
                </a:solidFill>
              </a:rPr>
              <a:t> sui </a:t>
            </a:r>
            <a:r>
              <a:rPr lang="en-US" sz="2400" dirty="0" err="1">
                <a:solidFill>
                  <a:schemeClr val="tx1"/>
                </a:solidFill>
              </a:rPr>
              <a:t>principali</a:t>
            </a:r>
            <a:r>
              <a:rPr lang="en-US" sz="2400" dirty="0">
                <a:solidFill>
                  <a:schemeClr val="tx1"/>
                </a:solidFill>
              </a:rPr>
              <a:t> Social media, con </a:t>
            </a:r>
            <a:r>
              <a:rPr lang="en-US" sz="2400" dirty="0" err="1">
                <a:solidFill>
                  <a:schemeClr val="tx1"/>
                </a:solidFill>
              </a:rPr>
              <a:t>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ragazzi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dai</a:t>
            </a:r>
            <a:r>
              <a:rPr lang="en-US" sz="2400" dirty="0">
                <a:solidFill>
                  <a:schemeClr val="tx1"/>
                </a:solidFill>
              </a:rPr>
              <a:t> 16 </a:t>
            </a:r>
            <a:r>
              <a:rPr lang="en-US" sz="2400" dirty="0" err="1">
                <a:solidFill>
                  <a:schemeClr val="tx1"/>
                </a:solidFill>
              </a:rPr>
              <a:t>ai</a:t>
            </a:r>
            <a:r>
              <a:rPr lang="en-US" sz="2400" dirty="0">
                <a:solidFill>
                  <a:schemeClr val="tx1"/>
                </a:solidFill>
              </a:rPr>
              <a:t> 19 </a:t>
            </a:r>
            <a:r>
              <a:rPr lang="en-US" sz="2400" dirty="0" err="1">
                <a:solidFill>
                  <a:schemeClr val="tx1"/>
                </a:solidFill>
              </a:rPr>
              <a:t>anni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lnSpc>
                <a:spcPct val="102000"/>
              </a:lnSpc>
              <a:spcAft>
                <a:spcPts val="600"/>
              </a:spcAft>
              <a:buNone/>
            </a:pPr>
            <a:r>
              <a:rPr lang="en-US" sz="2400" dirty="0" err="1">
                <a:solidFill>
                  <a:schemeClr val="tx1"/>
                </a:solidFill>
              </a:rPr>
              <a:t>Questo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innovativo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dispositivo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rende</a:t>
            </a:r>
            <a:r>
              <a:rPr lang="en-US" sz="2400" dirty="0">
                <a:solidFill>
                  <a:schemeClr val="tx1"/>
                </a:solidFill>
              </a:rPr>
              <a:t> i </a:t>
            </a:r>
            <a:r>
              <a:rPr lang="en-US" sz="2400" dirty="0" err="1">
                <a:solidFill>
                  <a:schemeClr val="tx1"/>
                </a:solidFill>
              </a:rPr>
              <a:t>ragazzi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più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autonomi</a:t>
            </a:r>
            <a:r>
              <a:rPr lang="en-US" sz="2400" dirty="0">
                <a:solidFill>
                  <a:schemeClr val="tx1"/>
                </a:solidFill>
              </a:rPr>
              <a:t>, </a:t>
            </a:r>
            <a:r>
              <a:rPr lang="en-US" sz="2400" dirty="0" err="1">
                <a:solidFill>
                  <a:schemeClr val="tx1"/>
                </a:solidFill>
              </a:rPr>
              <a:t>più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consapevoli</a:t>
            </a:r>
            <a:r>
              <a:rPr lang="en-US" sz="2400" dirty="0">
                <a:solidFill>
                  <a:schemeClr val="tx1"/>
                </a:solidFill>
              </a:rPr>
              <a:t> di </a:t>
            </a:r>
            <a:r>
              <a:rPr lang="en-US" sz="2400" dirty="0" err="1">
                <a:solidFill>
                  <a:schemeClr val="tx1"/>
                </a:solidFill>
              </a:rPr>
              <a:t>ciò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che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fanno</a:t>
            </a:r>
            <a:r>
              <a:rPr lang="en-US" sz="2400" dirty="0">
                <a:solidFill>
                  <a:schemeClr val="tx1"/>
                </a:solidFill>
              </a:rPr>
              <a:t> e </a:t>
            </a:r>
            <a:r>
              <a:rPr lang="en-US" sz="2400" dirty="0" err="1">
                <a:solidFill>
                  <a:schemeClr val="tx1"/>
                </a:solidFill>
              </a:rPr>
              <a:t>delle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decisioni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che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en-US" sz="2400" dirty="0" err="1">
                <a:solidFill>
                  <a:schemeClr val="tx1"/>
                </a:solidFill>
              </a:rPr>
              <a:t>prendono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  <a:endParaRPr lang="it-IT" sz="2400" dirty="0">
              <a:solidFill>
                <a:schemeClr val="tx1"/>
              </a:solidFill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28D2B421-9C63-DA4D-AB21-12E6919210B6}"/>
              </a:ext>
            </a:extLst>
          </p:cNvPr>
          <p:cNvSpPr/>
          <p:nvPr/>
        </p:nvSpPr>
        <p:spPr>
          <a:xfrm>
            <a:off x="9718062" y="316468"/>
            <a:ext cx="2038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Arial Black"/>
              </a:rPr>
              <a:t>Uni</a:t>
            </a:r>
            <a:r>
              <a:rPr lang="en-US" dirty="0" err="1">
                <a:solidFill>
                  <a:srgbClr val="FF0000"/>
                </a:solidFill>
                <a:latin typeface="Arial Black"/>
              </a:rPr>
              <a:t>FINGER</a:t>
            </a:r>
            <a:r>
              <a:rPr lang="en-US" dirty="0" err="1">
                <a:latin typeface="Arial Black"/>
              </a:rPr>
              <a:t>Pos</a:t>
            </a:r>
            <a:endParaRPr lang="it-IT" dirty="0"/>
          </a:p>
        </p:txBody>
      </p:sp>
      <p:pic>
        <p:nvPicPr>
          <p:cNvPr id="11" name="Immagine 10">
            <a:extLst>
              <a:ext uri="{FF2B5EF4-FFF2-40B4-BE49-F238E27FC236}">
                <a16:creationId xmlns:a16="http://schemas.microsoft.com/office/drawing/2014/main" id="{79787677-684D-764E-A659-C7CD0C886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552" y="6140768"/>
            <a:ext cx="1098265" cy="564822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BBE78717-B1DA-CA4B-BF0C-76B424F4BA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8830" y="6232679"/>
            <a:ext cx="1168400" cy="381000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A7098C74-20AA-A54A-A9D9-65CA9174054C}"/>
              </a:ext>
            </a:extLst>
          </p:cNvPr>
          <p:cNvSpPr txBox="1"/>
          <p:nvPr/>
        </p:nvSpPr>
        <p:spPr>
          <a:xfrm>
            <a:off x="3110948" y="84482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pic>
        <p:nvPicPr>
          <p:cNvPr id="16" name="Immagine 15">
            <a:extLst>
              <a:ext uri="{FF2B5EF4-FFF2-40B4-BE49-F238E27FC236}">
                <a16:creationId xmlns:a16="http://schemas.microsoft.com/office/drawing/2014/main" id="{3C5130E6-1D62-864D-A994-C63D2E12DB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86582" y="2065107"/>
            <a:ext cx="3862960" cy="338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508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B920BC-8FC2-456C-99E5-25865431D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8689" y="707721"/>
            <a:ext cx="9601200" cy="1485900"/>
          </a:xfrm>
        </p:spPr>
        <p:txBody>
          <a:bodyPr>
            <a:normAutofit/>
          </a:bodyPr>
          <a:lstStyle/>
          <a:p>
            <a:r>
              <a:rPr lang="it-IT" sz="5400" b="1" dirty="0">
                <a:solidFill>
                  <a:schemeClr val="tx1"/>
                </a:solidFill>
                <a:latin typeface="Arial Black"/>
              </a:rPr>
              <a:t>PRIVACY</a:t>
            </a:r>
            <a:r>
              <a:rPr lang="it-IT" b="1" dirty="0">
                <a:solidFill>
                  <a:schemeClr val="tx1"/>
                </a:solidFill>
                <a:latin typeface="Arial Black"/>
              </a:rPr>
              <a:t> </a:t>
            </a: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01F245-6A37-478A-A141-C03731CA2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8689" y="2296960"/>
            <a:ext cx="9601200" cy="35814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L’impronta è un dato sensibile e il consumatore deve dare il proprio consenso per il trattamento dei dati personali, ma la Banca ha già affrontato e risolto il problema.  </a:t>
            </a:r>
          </a:p>
          <a:p>
            <a:pPr marL="0" indent="0" algn="just">
              <a:buNone/>
            </a:pPr>
            <a:r>
              <a:rPr lang="it-IT" sz="2400" dirty="0"/>
              <a:t>Ad ogni impronta è associato un conto corrente; </a:t>
            </a:r>
            <a:r>
              <a:rPr lang="en-US" sz="2400" b="1" dirty="0" err="1">
                <a:solidFill>
                  <a:schemeClr val="tx1"/>
                </a:solidFill>
              </a:rPr>
              <a:t>Uni</a:t>
            </a:r>
            <a:r>
              <a:rPr lang="en-US" sz="2400" b="1" dirty="0" err="1">
                <a:solidFill>
                  <a:srgbClr val="FF0000"/>
                </a:solidFill>
              </a:rPr>
              <a:t>Finger</a:t>
            </a:r>
            <a:r>
              <a:rPr lang="en-US" sz="2400" b="1" dirty="0" err="1">
                <a:solidFill>
                  <a:schemeClr val="tx1"/>
                </a:solidFill>
              </a:rPr>
              <a:t>Pos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it-IT" sz="2400" dirty="0"/>
              <a:t>offre:</a:t>
            </a:r>
          </a:p>
          <a:p>
            <a:pPr algn="just">
              <a:buBlip>
                <a:blip r:embed="rId2"/>
              </a:buBlip>
            </a:pPr>
            <a:r>
              <a:rPr lang="it-IT" sz="2400" dirty="0"/>
              <a:t>Sicurezza di accesso al c/c in caso di furto o smarrimento del telefono o del PIN;</a:t>
            </a:r>
          </a:p>
          <a:p>
            <a:pPr algn="just">
              <a:buBlip>
                <a:blip r:embed="rId2"/>
              </a:buBlip>
            </a:pPr>
            <a:r>
              <a:rPr lang="it-IT" sz="2400" dirty="0"/>
              <a:t>Nessun rischio di clonazione della carta di credito.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25CA660F-D725-3B43-86CC-60CDE5C003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8689" y="5968079"/>
            <a:ext cx="1098265" cy="564822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C3A3EA26-E1BB-CE4E-9D57-80C7EEE65E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78006" y="6059990"/>
            <a:ext cx="1168400" cy="381000"/>
          </a:xfrm>
          <a:prstGeom prst="rect">
            <a:avLst/>
          </a:prstGeom>
        </p:spPr>
      </p:pic>
      <p:sp>
        <p:nvSpPr>
          <p:cNvPr id="5" name="Rettangolo 4">
            <a:extLst>
              <a:ext uri="{FF2B5EF4-FFF2-40B4-BE49-F238E27FC236}">
                <a16:creationId xmlns:a16="http://schemas.microsoft.com/office/drawing/2014/main" id="{8E5EBD51-EDB3-7545-90C3-F0E0BC04C5AA}"/>
              </a:ext>
            </a:extLst>
          </p:cNvPr>
          <p:cNvSpPr/>
          <p:nvPr/>
        </p:nvSpPr>
        <p:spPr>
          <a:xfrm>
            <a:off x="9623854" y="316468"/>
            <a:ext cx="2038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>
                <a:latin typeface="Arial Black"/>
              </a:rPr>
              <a:t>Uni</a:t>
            </a:r>
            <a:r>
              <a:rPr lang="en-US" dirty="0" err="1">
                <a:solidFill>
                  <a:srgbClr val="FF0000"/>
                </a:solidFill>
                <a:latin typeface="Arial Black"/>
              </a:rPr>
              <a:t>FINGER</a:t>
            </a:r>
            <a:r>
              <a:rPr lang="en-US" dirty="0" err="1">
                <a:latin typeface="Arial Black"/>
              </a:rPr>
              <a:t>Pos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26384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3000">
              <a:srgbClr val="FF0000"/>
            </a:gs>
            <a:gs pos="11000">
              <a:schemeClr val="accent6">
                <a:lumMod val="89000"/>
              </a:schemeClr>
            </a:gs>
            <a:gs pos="7000">
              <a:srgbClr val="FF0000"/>
            </a:gs>
            <a:gs pos="100000">
              <a:schemeClr val="bg1"/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0DF2C7-4DFB-485D-BC45-A21E786B1E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3332" y="1476724"/>
            <a:ext cx="9612971" cy="4038070"/>
          </a:xfrm>
        </p:spPr>
        <p:txBody>
          <a:bodyPr>
            <a:noAutofit/>
          </a:bodyPr>
          <a:lstStyle/>
          <a:p>
            <a:r>
              <a:rPr lang="it-IT" sz="8200" dirty="0">
                <a:solidFill>
                  <a:schemeClr val="bg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IL FUTURO E' OGGI, NON LASCIAMOCELO SCAPPARE 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D73A28C-3204-6246-910B-5771AB64EBBA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7000"/>
          </a:blip>
          <a:stretch>
            <a:fillRect/>
          </a:stretch>
        </p:blipFill>
        <p:spPr>
          <a:xfrm>
            <a:off x="10228054" y="537133"/>
            <a:ext cx="1265726" cy="650945"/>
          </a:xfrm>
          <a:prstGeom prst="rect">
            <a:avLst/>
          </a:prstGeom>
        </p:spPr>
      </p:pic>
      <p:pic>
        <p:nvPicPr>
          <p:cNvPr id="4" name="Immagine 3">
            <a:extLst>
              <a:ext uri="{FF2B5EF4-FFF2-40B4-BE49-F238E27FC236}">
                <a16:creationId xmlns:a16="http://schemas.microsoft.com/office/drawing/2014/main" id="{1A4A0887-E4D0-A04E-A0C8-481145691A5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47000"/>
          </a:blip>
          <a:stretch>
            <a:fillRect/>
          </a:stretch>
        </p:blipFill>
        <p:spPr>
          <a:xfrm>
            <a:off x="569132" y="5710973"/>
            <a:ext cx="11684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437637"/>
      </p:ext>
    </p:extLst>
  </p:cSld>
  <p:clrMapOvr>
    <a:masterClrMapping/>
  </p:clrMapOvr>
</p:sld>
</file>

<file path=ppt/theme/theme1.xml><?xml version="1.0" encoding="utf-8"?>
<a:theme xmlns:a="http://schemas.openxmlformats.org/drawingml/2006/main" name="Ritaglio">
  <a:themeElements>
    <a:clrScheme name="Rosso arancion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Ritaglio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itaglio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